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1" r:id="rId4"/>
    <p:sldMasterId id="2147484735" r:id="rId5"/>
  </p:sldMasterIdLst>
  <p:notesMasterIdLst>
    <p:notesMasterId r:id="rId35"/>
  </p:notesMasterIdLst>
  <p:handoutMasterIdLst>
    <p:handoutMasterId r:id="rId36"/>
  </p:handoutMasterIdLst>
  <p:sldIdLst>
    <p:sldId id="1861" r:id="rId6"/>
    <p:sldId id="1913" r:id="rId7"/>
    <p:sldId id="4490" r:id="rId8"/>
    <p:sldId id="4485" r:id="rId9"/>
    <p:sldId id="446" r:id="rId10"/>
    <p:sldId id="483" r:id="rId11"/>
    <p:sldId id="4486" r:id="rId12"/>
    <p:sldId id="1879" r:id="rId13"/>
    <p:sldId id="321" r:id="rId14"/>
    <p:sldId id="258" r:id="rId15"/>
    <p:sldId id="1909" r:id="rId16"/>
    <p:sldId id="257" r:id="rId17"/>
    <p:sldId id="1896" r:id="rId18"/>
    <p:sldId id="1885" r:id="rId19"/>
    <p:sldId id="491" r:id="rId20"/>
    <p:sldId id="1883" r:id="rId21"/>
    <p:sldId id="1906" r:id="rId22"/>
    <p:sldId id="1902" r:id="rId23"/>
    <p:sldId id="1880" r:id="rId24"/>
    <p:sldId id="1907" r:id="rId25"/>
    <p:sldId id="1897" r:id="rId26"/>
    <p:sldId id="1882" r:id="rId27"/>
    <p:sldId id="4484" r:id="rId28"/>
    <p:sldId id="1904" r:id="rId29"/>
    <p:sldId id="4487" r:id="rId30"/>
    <p:sldId id="1892" r:id="rId31"/>
    <p:sldId id="4489" r:id="rId32"/>
    <p:sldId id="4480" r:id="rId33"/>
    <p:sldId id="1840" r:id="rId34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02E4AF-A84C-4B53-8C43-108ED8486274}">
          <p14:sldIdLst>
            <p14:sldId id="1861"/>
          </p14:sldIdLst>
        </p14:section>
        <p14:section name="Intro" id="{57D2463D-4EA2-4D8D-957C-221018F3BA0D}">
          <p14:sldIdLst>
            <p14:sldId id="1913"/>
            <p14:sldId id="4490"/>
            <p14:sldId id="4485"/>
            <p14:sldId id="446"/>
            <p14:sldId id="483"/>
            <p14:sldId id="4486"/>
          </p14:sldIdLst>
        </p14:section>
        <p14:section name="PS Core" id="{791B475B-A3B7-4F1D-B6DF-6F68A387F1E2}">
          <p14:sldIdLst>
            <p14:sldId id="1879"/>
            <p14:sldId id="321"/>
            <p14:sldId id="258"/>
            <p14:sldId id="1909"/>
            <p14:sldId id="257"/>
            <p14:sldId id="1896"/>
            <p14:sldId id="1885"/>
            <p14:sldId id="491"/>
          </p14:sldIdLst>
        </p14:section>
        <p14:section name="OpenSSH" id="{6F69CE58-8724-4A0E-9C15-5FBB137D8DEC}">
          <p14:sldIdLst>
            <p14:sldId id="1883"/>
            <p14:sldId id="1906"/>
            <p14:sldId id="1902"/>
          </p14:sldIdLst>
        </p14:section>
        <p14:section name="PS Gallery" id="{8FF75CED-22D8-4572-B2BA-7300FFF4172B}">
          <p14:sldIdLst>
            <p14:sldId id="1880"/>
            <p14:sldId id="1907"/>
            <p14:sldId id="1897"/>
          </p14:sldIdLst>
        </p14:section>
        <p14:section name="PS CloudShell" id="{61942A95-404E-4841-80D2-D895D9036125}">
          <p14:sldIdLst>
            <p14:sldId id="1882"/>
            <p14:sldId id="4484"/>
            <p14:sldId id="1904"/>
          </p14:sldIdLst>
        </p14:section>
        <p14:section name="Closing" id="{DB4D67A9-92B1-40DE-95FD-40B11AB17895}">
          <p14:sldIdLst>
            <p14:sldId id="4487"/>
            <p14:sldId id="1892"/>
            <p14:sldId id="4489"/>
            <p14:sldId id="4480"/>
            <p14:sldId id="1840"/>
          </p14:sldIdLst>
        </p14:section>
        <p14:section name="Backup" id="{0E7F0F3C-3F34-475E-A697-5A7EF0DB288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400"/>
    <a:srgbClr val="107C10"/>
    <a:srgbClr val="E6E6E6"/>
    <a:srgbClr val="0078D6"/>
    <a:srgbClr val="D83B01"/>
    <a:srgbClr val="F14001"/>
    <a:srgbClr val="737373"/>
    <a:srgbClr val="FFB900"/>
    <a:srgbClr val="BDBDBD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21" autoAdjust="0"/>
  </p:normalViewPr>
  <p:slideViewPr>
    <p:cSldViewPr snapToGrid="0">
      <p:cViewPr varScale="1">
        <p:scale>
          <a:sx n="87" d="100"/>
          <a:sy n="87" d="100"/>
        </p:scale>
        <p:origin x="30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Scholz" userId="2d1b3f41-569a-48d1-81ac-9a8da81ddae4" providerId="ADAL" clId="{2222DB97-B457-4AA1-97D4-796C93DF8BD5}"/>
    <pc:docChg chg="custSel delSld modSld modSection">
      <pc:chgData name="Steve Scholz" userId="2d1b3f41-569a-48d1-81ac-9a8da81ddae4" providerId="ADAL" clId="{2222DB97-B457-4AA1-97D4-796C93DF8BD5}" dt="2018-10-15T22:46:21.215" v="22" actId="2696"/>
      <pc:docMkLst>
        <pc:docMk/>
      </pc:docMkLst>
      <pc:sldChg chg="del">
        <pc:chgData name="Steve Scholz" userId="2d1b3f41-569a-48d1-81ac-9a8da81ddae4" providerId="ADAL" clId="{2222DB97-B457-4AA1-97D4-796C93DF8BD5}" dt="2018-10-15T22:45:25.001" v="0" actId="2696"/>
        <pc:sldMkLst>
          <pc:docMk/>
          <pc:sldMk cId="653294868" sldId="1860"/>
        </pc:sldMkLst>
      </pc:sldChg>
      <pc:sldChg chg="addSp delSp modSp">
        <pc:chgData name="Steve Scholz" userId="2d1b3f41-569a-48d1-81ac-9a8da81ddae4" providerId="ADAL" clId="{2222DB97-B457-4AA1-97D4-796C93DF8BD5}" dt="2018-10-15T22:45:38.281" v="19" actId="478"/>
        <pc:sldMkLst>
          <pc:docMk/>
          <pc:sldMk cId="1869999325" sldId="1861"/>
        </pc:sldMkLst>
        <pc:spChg chg="add del mod">
          <ac:chgData name="Steve Scholz" userId="2d1b3f41-569a-48d1-81ac-9a8da81ddae4" providerId="ADAL" clId="{2222DB97-B457-4AA1-97D4-796C93DF8BD5}" dt="2018-10-15T22:45:38.281" v="19" actId="478"/>
          <ac:spMkLst>
            <pc:docMk/>
            <pc:sldMk cId="1869999325" sldId="1861"/>
            <ac:spMk id="3" creationId="{5B3E6C5B-EBC2-45E6-8A8C-F91EF1BB9177}"/>
          </ac:spMkLst>
        </pc:spChg>
        <pc:spChg chg="del">
          <ac:chgData name="Steve Scholz" userId="2d1b3f41-569a-48d1-81ac-9a8da81ddae4" providerId="ADAL" clId="{2222DB97-B457-4AA1-97D4-796C93DF8BD5}" dt="2018-10-15T22:45:37.138" v="18" actId="478"/>
          <ac:spMkLst>
            <pc:docMk/>
            <pc:sldMk cId="1869999325" sldId="1861"/>
            <ac:spMk id="5" creationId="{C2A8FA8E-80DC-468B-AB33-77C815EA5E15}"/>
          </ac:spMkLst>
        </pc:spChg>
        <pc:spChg chg="mod">
          <ac:chgData name="Steve Scholz" userId="2d1b3f41-569a-48d1-81ac-9a8da81ddae4" providerId="ADAL" clId="{2222DB97-B457-4AA1-97D4-796C93DF8BD5}" dt="2018-10-15T22:45:32.693" v="17" actId="20577"/>
          <ac:spMkLst>
            <pc:docMk/>
            <pc:sldMk cId="1869999325" sldId="1861"/>
            <ac:spMk id="7" creationId="{5B233F29-D5A5-4DF5-AA87-020831D2ED66}"/>
          </ac:spMkLst>
        </pc:spChg>
      </pc:sldChg>
      <pc:sldChg chg="del">
        <pc:chgData name="Steve Scholz" userId="2d1b3f41-569a-48d1-81ac-9a8da81ddae4" providerId="ADAL" clId="{2222DB97-B457-4AA1-97D4-796C93DF8BD5}" dt="2018-10-15T22:46:15.661" v="20" actId="2696"/>
        <pc:sldMkLst>
          <pc:docMk/>
          <pc:sldMk cId="2526073855" sldId="1878"/>
        </pc:sldMkLst>
      </pc:sldChg>
      <pc:sldChg chg="del">
        <pc:chgData name="Steve Scholz" userId="2d1b3f41-569a-48d1-81ac-9a8da81ddae4" providerId="ADAL" clId="{2222DB97-B457-4AA1-97D4-796C93DF8BD5}" dt="2018-10-15T22:46:21.215" v="22" actId="2696"/>
        <pc:sldMkLst>
          <pc:docMk/>
          <pc:sldMk cId="2700830862" sldId="1911"/>
        </pc:sldMkLst>
      </pc:sldChg>
      <pc:sldMasterChg chg="delSldLayout">
        <pc:chgData name="Steve Scholz" userId="2d1b3f41-569a-48d1-81ac-9a8da81ddae4" providerId="ADAL" clId="{2222DB97-B457-4AA1-97D4-796C93DF8BD5}" dt="2018-10-15T22:46:15.671" v="21" actId="2696"/>
        <pc:sldMasterMkLst>
          <pc:docMk/>
          <pc:sldMasterMk cId="599013373" sldId="2147484735"/>
        </pc:sldMasterMkLst>
        <pc:sldLayoutChg chg="del">
          <pc:chgData name="Steve Scholz" userId="2d1b3f41-569a-48d1-81ac-9a8da81ddae4" providerId="ADAL" clId="{2222DB97-B457-4AA1-97D4-796C93DF8BD5}" dt="2018-10-15T22:46:15.671" v="21" actId="2696"/>
          <pc:sldLayoutMkLst>
            <pc:docMk/>
            <pc:sldMasterMk cId="599013373" sldId="2147484735"/>
            <pc:sldLayoutMk cId="3558857574" sldId="214748475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mantm\Downloads\20180917%20-%20PowerShell%20Core%20Usag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hemantm_microsoft_com/Documents/IGNITE2018/Jeffrey%20MS%20Mechanics/PowerShell-WindowsCmdle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PowerShell Startups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'[20180917 - PowerShell Core Usage.xlsx]Sheet2'!$D$1</c:f>
              <c:strCache>
                <c:ptCount val="1"/>
                <c:pt idx="0">
                  <c:v>Windows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'[20180917 - PowerShell Core Usage.xlsx]Sheet2'!$A$2:$A$16</c:f>
              <c:numCache>
                <c:formatCode>mmm\-yy</c:formatCode>
                <c:ptCount val="15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  <c:pt idx="13">
                  <c:v>43282</c:v>
                </c:pt>
                <c:pt idx="14">
                  <c:v>43313</c:v>
                </c:pt>
              </c:numCache>
            </c:numRef>
          </c:cat>
          <c:val>
            <c:numRef>
              <c:f>'[20180917 - PowerShell Core Usage.xlsx]Sheet2'!$D$2:$D$16</c:f>
              <c:numCache>
                <c:formatCode>General</c:formatCode>
                <c:ptCount val="15"/>
                <c:pt idx="0">
                  <c:v>5880</c:v>
                </c:pt>
                <c:pt idx="1">
                  <c:v>12933</c:v>
                </c:pt>
                <c:pt idx="2">
                  <c:v>20098</c:v>
                </c:pt>
                <c:pt idx="3">
                  <c:v>25708</c:v>
                </c:pt>
                <c:pt idx="4">
                  <c:v>39600</c:v>
                </c:pt>
                <c:pt idx="5">
                  <c:v>38926</c:v>
                </c:pt>
                <c:pt idx="6">
                  <c:v>185592</c:v>
                </c:pt>
                <c:pt idx="7">
                  <c:v>762125</c:v>
                </c:pt>
                <c:pt idx="8">
                  <c:v>938826</c:v>
                </c:pt>
                <c:pt idx="9">
                  <c:v>975612</c:v>
                </c:pt>
                <c:pt idx="10">
                  <c:v>586666</c:v>
                </c:pt>
                <c:pt idx="11">
                  <c:v>537085</c:v>
                </c:pt>
                <c:pt idx="12">
                  <c:v>531466</c:v>
                </c:pt>
                <c:pt idx="13">
                  <c:v>484680</c:v>
                </c:pt>
                <c:pt idx="14">
                  <c:v>837924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0-44E3-A927-18715BCD9496}"/>
            </c:ext>
          </c:extLst>
        </c:ser>
        <c:ser>
          <c:idx val="1"/>
          <c:order val="1"/>
          <c:tx>
            <c:strRef>
              <c:f>'[20180917 - PowerShell Core Usage.xlsx]Sheet2'!$H$1</c:f>
              <c:strCache>
                <c:ptCount val="1"/>
                <c:pt idx="0">
                  <c:v>Linux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'[20180917 - PowerShell Core Usage.xlsx]Sheet2'!$A$2:$A$16</c:f>
              <c:numCache>
                <c:formatCode>mmm\-yy</c:formatCode>
                <c:ptCount val="15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  <c:pt idx="13">
                  <c:v>43282</c:v>
                </c:pt>
                <c:pt idx="14">
                  <c:v>43313</c:v>
                </c:pt>
              </c:numCache>
            </c:numRef>
          </c:cat>
          <c:val>
            <c:numRef>
              <c:f>'[20180917 - PowerShell Core Usage.xlsx]Sheet2'!$H$2:$H$16</c:f>
              <c:numCache>
                <c:formatCode>General</c:formatCode>
                <c:ptCount val="15"/>
                <c:pt idx="0">
                  <c:v>50695</c:v>
                </c:pt>
                <c:pt idx="1">
                  <c:v>32973</c:v>
                </c:pt>
                <c:pt idx="2">
                  <c:v>47089</c:v>
                </c:pt>
                <c:pt idx="3">
                  <c:v>64905</c:v>
                </c:pt>
                <c:pt idx="4">
                  <c:v>173802</c:v>
                </c:pt>
                <c:pt idx="5">
                  <c:v>199110</c:v>
                </c:pt>
                <c:pt idx="6">
                  <c:v>196297</c:v>
                </c:pt>
                <c:pt idx="7">
                  <c:v>347029</c:v>
                </c:pt>
                <c:pt idx="8">
                  <c:v>1061824</c:v>
                </c:pt>
                <c:pt idx="9">
                  <c:v>418851</c:v>
                </c:pt>
                <c:pt idx="10">
                  <c:v>725244</c:v>
                </c:pt>
                <c:pt idx="11">
                  <c:v>1253174</c:v>
                </c:pt>
                <c:pt idx="12">
                  <c:v>2346581</c:v>
                </c:pt>
                <c:pt idx="13">
                  <c:v>2869855</c:v>
                </c:pt>
                <c:pt idx="14">
                  <c:v>3446652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10-44E3-A927-18715BCD9496}"/>
            </c:ext>
          </c:extLst>
        </c:ser>
        <c:ser>
          <c:idx val="2"/>
          <c:order val="2"/>
          <c:tx>
            <c:strRef>
              <c:f>'[20180917 - PowerShell Core Usage.xlsx]Sheet2'!$K$1</c:f>
              <c:strCache>
                <c:ptCount val="1"/>
                <c:pt idx="0">
                  <c:v>Mac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318509878669855E-2"/>
                  <c:y val="-9.7476082176394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6.0.0-beta.2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10-44E3-A927-18715BCD949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10-44E3-A927-18715BCD949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10-44E3-A927-18715BCD949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10-44E3-A927-18715BCD949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10-44E3-A927-18715BCD9496}"/>
                </c:ext>
              </c:extLst>
            </c:dLbl>
            <c:dLbl>
              <c:idx val="5"/>
              <c:layout>
                <c:manualLayout>
                  <c:x val="-4.8382211854403829E-3"/>
                  <c:y val="-7.2410803902464377E-2"/>
                </c:manualLayout>
              </c:layout>
              <c:tx>
                <c:rich>
                  <a:bodyPr/>
                  <a:lstStyle/>
                  <a:p>
                    <a:fld id="{E81DD8AC-669A-49E4-BDE6-69B77D719EAA}" type="CELLREF">
                      <a:rPr lang="en-US" baseline="0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{E81DD8AC-669A-49E4-BDE6-69B77D719EAA}</c15:txfldGUID>
                      <c15:f>'[20180917 - PowerShell Core Usage.xlsx]Sheet2'!$L$7</c15:f>
                      <c15:dlblFieldTableCache>
                        <c:ptCount val="1"/>
                        <c:pt idx="0">
                          <c:v>6.0 RC1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3F10-44E3-A927-18715BCD9496}"/>
                </c:ext>
              </c:extLst>
            </c:dLbl>
            <c:dLbl>
              <c:idx val="6"/>
              <c:layout>
                <c:manualLayout>
                  <c:x val="-3.2254807902935886E-3"/>
                  <c:y val="-0.12254136045032425"/>
                </c:manualLayout>
              </c:layout>
              <c:tx>
                <c:rich>
                  <a:bodyPr/>
                  <a:lstStyle/>
                  <a:p>
                    <a:fld id="{F31787C3-C078-43EE-B7EC-638683B36432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{F31787C3-C078-43EE-B7EC-638683B36432}</c15:txfldGUID>
                      <c15:f>'[20180917 - PowerShell Core Usage.xlsx]Sheet2'!$L$8</c15:f>
                      <c15:dlblFieldTableCache>
                        <c:ptCount val="1"/>
                        <c:pt idx="0">
                          <c:v>6.0 RC2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3F10-44E3-A927-18715BCD9496}"/>
                </c:ext>
              </c:extLst>
            </c:dLbl>
            <c:dLbl>
              <c:idx val="7"/>
              <c:layout>
                <c:manualLayout>
                  <c:x val="3.3180120896900383E-4"/>
                  <c:y val="-0.11687820950876697"/>
                </c:manualLayout>
              </c:layout>
              <c:tx>
                <c:rich>
                  <a:bodyPr/>
                  <a:lstStyle/>
                  <a:p>
                    <a:fld id="{5209991C-646C-4655-AD5A-7ED7EF2A97C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{5209991C-646C-4655-AD5A-7ED7EF2A97CD}</c15:txfldGUID>
                      <c15:f>'[20180917 - PowerShell Core Usage.xlsx]Sheet2'!$L$9</c15:f>
                      <c15:dlblFieldTableCache>
                        <c:ptCount val="1"/>
                        <c:pt idx="0">
                          <c:v>6.0 GA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3F10-44E3-A927-18715BCD949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F10-44E3-A927-18715BCD949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F10-44E3-A927-18715BCD949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F10-44E3-A927-18715BCD949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F10-44E3-A927-18715BCD949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F10-44E3-A927-18715BCD949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F10-44E3-A927-18715BCD949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F10-44E3-A927-18715BCD949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'[20180917 - PowerShell Core Usage.xlsx]Sheet2'!$A$2:$A$16</c:f>
              <c:numCache>
                <c:formatCode>mmm\-yy</c:formatCode>
                <c:ptCount val="15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  <c:pt idx="13">
                  <c:v>43282</c:v>
                </c:pt>
                <c:pt idx="14">
                  <c:v>43313</c:v>
                </c:pt>
              </c:numCache>
            </c:numRef>
          </c:cat>
          <c:val>
            <c:numRef>
              <c:f>'[20180917 - PowerShell Core Usage.xlsx]Sheet2'!$K$2:$K$16</c:f>
              <c:numCache>
                <c:formatCode>General</c:formatCode>
                <c:ptCount val="15"/>
                <c:pt idx="0">
                  <c:v>10672</c:v>
                </c:pt>
                <c:pt idx="1">
                  <c:v>21387</c:v>
                </c:pt>
                <c:pt idx="2">
                  <c:v>25896</c:v>
                </c:pt>
                <c:pt idx="3">
                  <c:v>30173</c:v>
                </c:pt>
                <c:pt idx="4">
                  <c:v>40052</c:v>
                </c:pt>
                <c:pt idx="5">
                  <c:v>52135</c:v>
                </c:pt>
                <c:pt idx="6">
                  <c:v>69814</c:v>
                </c:pt>
                <c:pt idx="7">
                  <c:v>75039</c:v>
                </c:pt>
                <c:pt idx="8">
                  <c:v>71561</c:v>
                </c:pt>
                <c:pt idx="9">
                  <c:v>75100</c:v>
                </c:pt>
                <c:pt idx="10">
                  <c:v>90227</c:v>
                </c:pt>
                <c:pt idx="11">
                  <c:v>79763</c:v>
                </c:pt>
                <c:pt idx="12">
                  <c:v>99710</c:v>
                </c:pt>
                <c:pt idx="13">
                  <c:v>114602</c:v>
                </c:pt>
                <c:pt idx="14">
                  <c:v>108097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F10-44E3-A927-18715BCD9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378208"/>
        <c:axId val="904379848"/>
      </c:barChart>
      <c:dateAx>
        <c:axId val="9043782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379848"/>
        <c:crosses val="autoZero"/>
        <c:auto val="1"/>
        <c:lblOffset val="100"/>
        <c:baseTimeUnit val="months"/>
      </c:dateAx>
      <c:valAx>
        <c:axId val="904379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37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846510322508631"/>
          <c:y val="3.5800790802561148E-2"/>
          <c:w val="0.19135650960439707"/>
          <c:h val="0.16803097350505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Windows Cmdlets Coverage</a:t>
            </a:r>
          </a:p>
        </c:rich>
      </c:tx>
      <c:layout>
        <c:manualLayout>
          <c:xMode val="edge"/>
          <c:yMode val="edge"/>
          <c:x val="9.324857411231359E-2"/>
          <c:y val="1.586149618614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9537244077982"/>
          <c:y val="0.11825490811358987"/>
          <c:w val="0.86299081218348794"/>
          <c:h val="0.74720240084937883"/>
        </c:manualLayout>
      </c:layout>
      <c:line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Windows PowerShell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7732164069596815E-2"/>
                  <c:y val="-4.7904187314532928E-2"/>
                </c:manualLayout>
              </c:layout>
              <c:tx>
                <c:rich>
                  <a:bodyPr/>
                  <a:lstStyle/>
                  <a:p>
                    <a:fld id="{AC7105AD-4E84-484C-AF39-6D5728ADB48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D2-4FF8-8C08-76EE807EF37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D2-4FF8-8C08-76EE807EF375}"/>
                </c:ext>
              </c:extLst>
            </c:dLbl>
            <c:dLbl>
              <c:idx val="2"/>
              <c:layout>
                <c:manualLayout>
                  <c:x val="-4.2328039895700401E-2"/>
                  <c:y val="-5.9309946198945619E-2"/>
                </c:manualLayout>
              </c:layout>
              <c:tx>
                <c:rich>
                  <a:bodyPr/>
                  <a:lstStyle/>
                  <a:p>
                    <a:fld id="{EEB069F1-7EDB-4B12-AF73-D4A7F156D710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4D2-4FF8-8C08-76EE807EF375}"/>
                </c:ext>
              </c:extLst>
            </c:dLbl>
            <c:dLbl>
              <c:idx val="3"/>
              <c:layout>
                <c:manualLayout>
                  <c:x val="1.4463093686668267E-3"/>
                  <c:y val="-4.8655592144090785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 </a:t>
                    </a:r>
                    <a:fld id="{C9245424-0794-4F48-94E4-8E3996781DF4}" type="VALUE">
                      <a:rPr lang="en-US" sz="1200" baseline="0"/>
                      <a:pPr>
                        <a:defRPr/>
                      </a:pPr>
                      <a:t>[VALUE]</a:t>
                    </a:fld>
                    <a:endParaRPr lang="en-US" sz="1200" baseline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672689248753377"/>
                      <c:h val="5.121950631975274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4D2-4FF8-8C08-76EE807EF37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Sheet1!$A$2:$A$5</c:f>
              <c:numCache>
                <c:formatCode>0</c:formatCode>
                <c:ptCount val="4"/>
                <c:pt idx="0">
                  <c:v>1</c:v>
                </c:pt>
                <c:pt idx="1">
                  <c:v>9</c:v>
                </c:pt>
                <c:pt idx="2">
                  <c:v>32</c:v>
                </c:pt>
                <c:pt idx="3">
                  <c:v>69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130</c:v>
                </c:pt>
                <c:pt idx="1">
                  <c:v>260</c:v>
                </c:pt>
                <c:pt idx="2">
                  <c:v>456</c:v>
                </c:pt>
                <c:pt idx="3">
                  <c:v>2300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4D2-4FF8-8C08-76EE807EF375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 PowerShell Core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2762266052245413E-2"/>
                  <c:y val="-5.9309946198945619E-2"/>
                </c:manualLayout>
              </c:layout>
              <c:tx>
                <c:rich>
                  <a:bodyPr/>
                  <a:lstStyle/>
                  <a:p>
                    <a:fld id="{E3320B66-E5E4-40E3-BED6-1929B6625811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4D2-4FF8-8C08-76EE807EF375}"/>
                </c:ext>
              </c:extLst>
            </c:dLbl>
            <c:dLbl>
              <c:idx val="1"/>
              <c:layout>
                <c:manualLayout>
                  <c:x val="-9.1806963702327646E-2"/>
                  <c:y val="-3.7941335946224959E-2"/>
                </c:manualLayout>
              </c:layout>
              <c:tx>
                <c:rich>
                  <a:bodyPr/>
                  <a:lstStyle/>
                  <a:p>
                    <a:fld id="{134BA726-EF83-48DF-9D98-3E4718A4AFE6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4D2-4FF8-8C08-76EE807EF37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Sheet1!$A$2:$A$5</c:f>
              <c:numCache>
                <c:formatCode>0</c:formatCode>
                <c:ptCount val="4"/>
                <c:pt idx="0">
                  <c:v>1</c:v>
                </c:pt>
                <c:pt idx="1">
                  <c:v>9</c:v>
                </c:pt>
                <c:pt idx="2">
                  <c:v>32</c:v>
                </c:pt>
                <c:pt idx="3">
                  <c:v>69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400</c:v>
                </c:pt>
                <c:pt idx="1">
                  <c:v>1900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4D2-4FF8-8C08-76EE807EF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2440288"/>
        <c:axId val="732441928"/>
      </c:lineChart>
      <c:catAx>
        <c:axId val="73244028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2857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olid"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441928"/>
        <c:crossesAt val="0"/>
        <c:auto val="1"/>
        <c:lblAlgn val="ctr"/>
        <c:lblOffset val="100"/>
        <c:noMultiLvlLbl val="0"/>
      </c:catAx>
      <c:valAx>
        <c:axId val="732441928"/>
        <c:scaling>
          <c:orientation val="minMax"/>
          <c:max val="5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44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971406817828706"/>
          <c:y val="2.9361836115230865E-2"/>
          <c:w val="0.31607579978325606"/>
          <c:h val="0.144861220653296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C8D23-3012-4138-BF35-98472C675682}" type="doc">
      <dgm:prSet loTypeId="urn:microsoft.com/office/officeart/2005/8/layout/hList7" loCatId="relationship" qsTypeId="urn:microsoft.com/office/officeart/2005/8/quickstyle/simple1" qsCatId="simple" csTypeId="urn:microsoft.com/office/officeart/2005/8/colors/colorful2" csCatId="colorful" phldr="1"/>
      <dgm:spPr/>
    </dgm:pt>
    <dgm:pt modelId="{C50DAC8B-193A-4C67-BE86-9F57063862A8}">
      <dgm:prSet phldrT="[Text]" custT="1"/>
      <dgm:spPr/>
      <dgm:t>
        <a:bodyPr/>
        <a:lstStyle/>
        <a:p>
          <a:r>
            <a:rPr lang="en-US" sz="3600" dirty="0"/>
            <a:t>Ubiquity</a:t>
          </a:r>
        </a:p>
      </dgm:t>
    </dgm:pt>
    <dgm:pt modelId="{A32B1D6C-3409-4DB8-B0D1-3CDB3A624A51}" type="parTrans" cxnId="{553ED574-7592-448E-9595-3691DBCF2C02}">
      <dgm:prSet/>
      <dgm:spPr/>
      <dgm:t>
        <a:bodyPr/>
        <a:lstStyle/>
        <a:p>
          <a:endParaRPr lang="en-US"/>
        </a:p>
      </dgm:t>
    </dgm:pt>
    <dgm:pt modelId="{427D84DE-281E-4649-919A-E67B2AE80552}" type="sibTrans" cxnId="{553ED574-7592-448E-9595-3691DBCF2C02}">
      <dgm:prSet/>
      <dgm:spPr/>
      <dgm:t>
        <a:bodyPr/>
        <a:lstStyle/>
        <a:p>
          <a:endParaRPr lang="en-US"/>
        </a:p>
      </dgm:t>
    </dgm:pt>
    <dgm:pt modelId="{11D4A37B-566B-4DB3-AFDD-25AEB8F7094A}">
      <dgm:prSet phldrT="[Text]" custT="1"/>
      <dgm:spPr/>
      <dgm:t>
        <a:bodyPr/>
        <a:lstStyle/>
        <a:p>
          <a:r>
            <a:rPr lang="en-US" sz="3600" dirty="0"/>
            <a:t>Agility</a:t>
          </a:r>
        </a:p>
      </dgm:t>
    </dgm:pt>
    <dgm:pt modelId="{5DFE39E9-B620-44D9-B53E-F46A0EA15C89}" type="parTrans" cxnId="{557D9500-E2C4-457D-8A2D-EA6388EBF605}">
      <dgm:prSet/>
      <dgm:spPr/>
      <dgm:t>
        <a:bodyPr/>
        <a:lstStyle/>
        <a:p>
          <a:endParaRPr lang="en-US"/>
        </a:p>
      </dgm:t>
    </dgm:pt>
    <dgm:pt modelId="{EE9AA258-097D-43A9-8138-C8A2D288AFF5}" type="sibTrans" cxnId="{557D9500-E2C4-457D-8A2D-EA6388EBF605}">
      <dgm:prSet/>
      <dgm:spPr/>
      <dgm:t>
        <a:bodyPr/>
        <a:lstStyle/>
        <a:p>
          <a:endParaRPr lang="en-US"/>
        </a:p>
      </dgm:t>
    </dgm:pt>
    <dgm:pt modelId="{A59FB755-41FE-4773-B95C-C762B728E4B3}">
      <dgm:prSet phldrT="[Text]" custT="1"/>
      <dgm:spPr/>
      <dgm:t>
        <a:bodyPr/>
        <a:lstStyle/>
        <a:p>
          <a:r>
            <a:rPr lang="en-US" sz="3600" dirty="0"/>
            <a:t>Community</a:t>
          </a:r>
        </a:p>
      </dgm:t>
    </dgm:pt>
    <dgm:pt modelId="{8EE5536F-02AB-46B2-91F6-E7F98FC35646}" type="parTrans" cxnId="{2D1E019E-F23B-4745-BEE8-1FAE09C96073}">
      <dgm:prSet/>
      <dgm:spPr/>
      <dgm:t>
        <a:bodyPr/>
        <a:lstStyle/>
        <a:p>
          <a:endParaRPr lang="en-US"/>
        </a:p>
      </dgm:t>
    </dgm:pt>
    <dgm:pt modelId="{867DF9F9-7991-486F-BD73-DEEC4DA8FF80}" type="sibTrans" cxnId="{2D1E019E-F23B-4745-BEE8-1FAE09C96073}">
      <dgm:prSet/>
      <dgm:spPr/>
      <dgm:t>
        <a:bodyPr/>
        <a:lstStyle/>
        <a:p>
          <a:endParaRPr lang="en-US"/>
        </a:p>
      </dgm:t>
    </dgm:pt>
    <dgm:pt modelId="{08C0621D-F30B-417E-9ED2-2C7E4ED0C340}" type="pres">
      <dgm:prSet presAssocID="{A97C8D23-3012-4138-BF35-98472C675682}" presName="Name0" presStyleCnt="0">
        <dgm:presLayoutVars>
          <dgm:dir/>
          <dgm:resizeHandles val="exact"/>
        </dgm:presLayoutVars>
      </dgm:prSet>
      <dgm:spPr/>
    </dgm:pt>
    <dgm:pt modelId="{9E476471-DBF7-48E2-97BE-23EEAF28535D}" type="pres">
      <dgm:prSet presAssocID="{A97C8D23-3012-4138-BF35-98472C675682}" presName="fgShape" presStyleLbl="fgShp" presStyleIdx="0" presStyleCnt="1" custLinFactNeighborX="55" custLinFactNeighborY="-25089"/>
      <dgm:spPr/>
    </dgm:pt>
    <dgm:pt modelId="{09B76057-E99F-4A6C-ADBB-C067F6905029}" type="pres">
      <dgm:prSet presAssocID="{A97C8D23-3012-4138-BF35-98472C675682}" presName="linComp" presStyleCnt="0"/>
      <dgm:spPr/>
    </dgm:pt>
    <dgm:pt modelId="{B24C209D-B11D-44A0-9D2F-F5D21D503B1A}" type="pres">
      <dgm:prSet presAssocID="{C50DAC8B-193A-4C67-BE86-9F57063862A8}" presName="compNode" presStyleCnt="0"/>
      <dgm:spPr/>
    </dgm:pt>
    <dgm:pt modelId="{713FCF94-3A65-4E10-AC3C-33AF22E3E422}" type="pres">
      <dgm:prSet presAssocID="{C50DAC8B-193A-4C67-BE86-9F57063862A8}" presName="bkgdShape" presStyleLbl="node1" presStyleIdx="0" presStyleCnt="3"/>
      <dgm:spPr/>
    </dgm:pt>
    <dgm:pt modelId="{9F1D4CA9-FEE7-47C3-8231-530B38FCBD51}" type="pres">
      <dgm:prSet presAssocID="{C50DAC8B-193A-4C67-BE86-9F57063862A8}" presName="nodeTx" presStyleLbl="node1" presStyleIdx="0" presStyleCnt="3">
        <dgm:presLayoutVars>
          <dgm:bulletEnabled val="1"/>
        </dgm:presLayoutVars>
      </dgm:prSet>
      <dgm:spPr/>
    </dgm:pt>
    <dgm:pt modelId="{1F9CDEF1-5203-4CED-833D-BC0A29066010}" type="pres">
      <dgm:prSet presAssocID="{C50DAC8B-193A-4C67-BE86-9F57063862A8}" presName="invisiNode" presStyleLbl="node1" presStyleIdx="0" presStyleCnt="3"/>
      <dgm:spPr/>
    </dgm:pt>
    <dgm:pt modelId="{1EBC51D3-81CD-4516-A3D5-7B2903DDEBBE}" type="pres">
      <dgm:prSet presAssocID="{C50DAC8B-193A-4C67-BE86-9F57063862A8}" presName="imagNode" presStyleLbl="fgImgPlace1" presStyleIdx="0" presStyleCnt="3" custScaleX="99786" custScaleY="1034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15423CE-268D-474A-825F-42EB536DCC51}" type="pres">
      <dgm:prSet presAssocID="{427D84DE-281E-4649-919A-E67B2AE80552}" presName="sibTrans" presStyleLbl="sibTrans2D1" presStyleIdx="0" presStyleCnt="0"/>
      <dgm:spPr/>
    </dgm:pt>
    <dgm:pt modelId="{8A05AFD7-E7F9-4EC8-9857-0BC28FAFC66C}" type="pres">
      <dgm:prSet presAssocID="{11D4A37B-566B-4DB3-AFDD-25AEB8F7094A}" presName="compNode" presStyleCnt="0"/>
      <dgm:spPr/>
    </dgm:pt>
    <dgm:pt modelId="{2264842E-29A4-4053-89CE-6EE973ADC921}" type="pres">
      <dgm:prSet presAssocID="{11D4A37B-566B-4DB3-AFDD-25AEB8F7094A}" presName="bkgdShape" presStyleLbl="node1" presStyleIdx="1" presStyleCnt="3" custLinFactNeighborX="154" custLinFactNeighborY="-16684"/>
      <dgm:spPr/>
    </dgm:pt>
    <dgm:pt modelId="{E9BE7A16-CE8C-4DDF-BB45-30DAB7F168DE}" type="pres">
      <dgm:prSet presAssocID="{11D4A37B-566B-4DB3-AFDD-25AEB8F7094A}" presName="nodeTx" presStyleLbl="node1" presStyleIdx="1" presStyleCnt="3">
        <dgm:presLayoutVars>
          <dgm:bulletEnabled val="1"/>
        </dgm:presLayoutVars>
      </dgm:prSet>
      <dgm:spPr/>
    </dgm:pt>
    <dgm:pt modelId="{CAB94377-D941-4FFF-ADA8-9F3B5C11190E}" type="pres">
      <dgm:prSet presAssocID="{11D4A37B-566B-4DB3-AFDD-25AEB8F7094A}" presName="invisiNode" presStyleLbl="node1" presStyleIdx="1" presStyleCnt="3"/>
      <dgm:spPr/>
    </dgm:pt>
    <dgm:pt modelId="{9A757964-393F-4CBF-A6A7-702A7ADB91CD}" type="pres">
      <dgm:prSet presAssocID="{11D4A37B-566B-4DB3-AFDD-25AEB8F7094A}" presName="imagNode" presStyleLbl="fgImgPlace1" presStyleIdx="1" presStyleCnt="3" custLinFactNeighborY="69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78267ACD-2350-45C3-A2E6-8ECC8B75EE72}" type="pres">
      <dgm:prSet presAssocID="{EE9AA258-097D-43A9-8138-C8A2D288AFF5}" presName="sibTrans" presStyleLbl="sibTrans2D1" presStyleIdx="0" presStyleCnt="0"/>
      <dgm:spPr/>
    </dgm:pt>
    <dgm:pt modelId="{D8B210F9-985D-47DE-8CCD-086E0B6ED278}" type="pres">
      <dgm:prSet presAssocID="{A59FB755-41FE-4773-B95C-C762B728E4B3}" presName="compNode" presStyleCnt="0"/>
      <dgm:spPr/>
    </dgm:pt>
    <dgm:pt modelId="{C8065542-12E9-4D85-A8A9-E37DBB3EDD5D}" type="pres">
      <dgm:prSet presAssocID="{A59FB755-41FE-4773-B95C-C762B728E4B3}" presName="bkgdShape" presStyleLbl="node1" presStyleIdx="2" presStyleCnt="3"/>
      <dgm:spPr/>
    </dgm:pt>
    <dgm:pt modelId="{EF01C044-F877-4C44-B678-6F7D68E4E2A3}" type="pres">
      <dgm:prSet presAssocID="{A59FB755-41FE-4773-B95C-C762B728E4B3}" presName="nodeTx" presStyleLbl="node1" presStyleIdx="2" presStyleCnt="3">
        <dgm:presLayoutVars>
          <dgm:bulletEnabled val="1"/>
        </dgm:presLayoutVars>
      </dgm:prSet>
      <dgm:spPr/>
    </dgm:pt>
    <dgm:pt modelId="{A6D0B84A-E060-4EC9-B3E8-4B18E284F53B}" type="pres">
      <dgm:prSet presAssocID="{A59FB755-41FE-4773-B95C-C762B728E4B3}" presName="invisiNode" presStyleLbl="node1" presStyleIdx="2" presStyleCnt="3"/>
      <dgm:spPr/>
    </dgm:pt>
    <dgm:pt modelId="{5D2BC8E2-9DB9-4658-8A17-585C97E20538}" type="pres">
      <dgm:prSet presAssocID="{A59FB755-41FE-4773-B95C-C762B728E4B3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</dgm:ptLst>
  <dgm:cxnLst>
    <dgm:cxn modelId="{557D9500-E2C4-457D-8A2D-EA6388EBF605}" srcId="{A97C8D23-3012-4138-BF35-98472C675682}" destId="{11D4A37B-566B-4DB3-AFDD-25AEB8F7094A}" srcOrd="1" destOrd="0" parTransId="{5DFE39E9-B620-44D9-B53E-F46A0EA15C89}" sibTransId="{EE9AA258-097D-43A9-8138-C8A2D288AFF5}"/>
    <dgm:cxn modelId="{E43A1C01-6938-4FF6-9408-52CF3D9B92BE}" type="presOf" srcId="{EE9AA258-097D-43A9-8138-C8A2D288AFF5}" destId="{78267ACD-2350-45C3-A2E6-8ECC8B75EE72}" srcOrd="0" destOrd="0" presId="urn:microsoft.com/office/officeart/2005/8/layout/hList7"/>
    <dgm:cxn modelId="{A3B23A0C-70AC-4CF1-9520-A827A88217A8}" type="presOf" srcId="{A59FB755-41FE-4773-B95C-C762B728E4B3}" destId="{EF01C044-F877-4C44-B678-6F7D68E4E2A3}" srcOrd="1" destOrd="0" presId="urn:microsoft.com/office/officeart/2005/8/layout/hList7"/>
    <dgm:cxn modelId="{D07CBD2A-0E0C-4F74-92FC-0CC2E3DAA3F8}" type="presOf" srcId="{11D4A37B-566B-4DB3-AFDD-25AEB8F7094A}" destId="{E9BE7A16-CE8C-4DDF-BB45-30DAB7F168DE}" srcOrd="1" destOrd="0" presId="urn:microsoft.com/office/officeart/2005/8/layout/hList7"/>
    <dgm:cxn modelId="{6FDB3173-DC8B-473F-B9AB-DD39C57D1F77}" type="presOf" srcId="{427D84DE-281E-4649-919A-E67B2AE80552}" destId="{F15423CE-268D-474A-825F-42EB536DCC51}" srcOrd="0" destOrd="0" presId="urn:microsoft.com/office/officeart/2005/8/layout/hList7"/>
    <dgm:cxn modelId="{553ED574-7592-448E-9595-3691DBCF2C02}" srcId="{A97C8D23-3012-4138-BF35-98472C675682}" destId="{C50DAC8B-193A-4C67-BE86-9F57063862A8}" srcOrd="0" destOrd="0" parTransId="{A32B1D6C-3409-4DB8-B0D1-3CDB3A624A51}" sibTransId="{427D84DE-281E-4649-919A-E67B2AE80552}"/>
    <dgm:cxn modelId="{8393F074-B2A9-40FE-9931-6A0093C9517C}" type="presOf" srcId="{11D4A37B-566B-4DB3-AFDD-25AEB8F7094A}" destId="{2264842E-29A4-4053-89CE-6EE973ADC921}" srcOrd="0" destOrd="0" presId="urn:microsoft.com/office/officeart/2005/8/layout/hList7"/>
    <dgm:cxn modelId="{8174BD90-E22C-4214-8718-476B12FFD299}" type="presOf" srcId="{A59FB755-41FE-4773-B95C-C762B728E4B3}" destId="{C8065542-12E9-4D85-A8A9-E37DBB3EDD5D}" srcOrd="0" destOrd="0" presId="urn:microsoft.com/office/officeart/2005/8/layout/hList7"/>
    <dgm:cxn modelId="{1FE8AD9A-FD3F-4776-BC54-248E4FD993E1}" type="presOf" srcId="{C50DAC8B-193A-4C67-BE86-9F57063862A8}" destId="{9F1D4CA9-FEE7-47C3-8231-530B38FCBD51}" srcOrd="1" destOrd="0" presId="urn:microsoft.com/office/officeart/2005/8/layout/hList7"/>
    <dgm:cxn modelId="{2D1E019E-F23B-4745-BEE8-1FAE09C96073}" srcId="{A97C8D23-3012-4138-BF35-98472C675682}" destId="{A59FB755-41FE-4773-B95C-C762B728E4B3}" srcOrd="2" destOrd="0" parTransId="{8EE5536F-02AB-46B2-91F6-E7F98FC35646}" sibTransId="{867DF9F9-7991-486F-BD73-DEEC4DA8FF80}"/>
    <dgm:cxn modelId="{F1362DC3-C909-456B-8D33-0972BBAE7105}" type="presOf" srcId="{C50DAC8B-193A-4C67-BE86-9F57063862A8}" destId="{713FCF94-3A65-4E10-AC3C-33AF22E3E422}" srcOrd="0" destOrd="0" presId="urn:microsoft.com/office/officeart/2005/8/layout/hList7"/>
    <dgm:cxn modelId="{ACDE6FED-F63A-47EB-B66F-7F19FD371719}" type="presOf" srcId="{A97C8D23-3012-4138-BF35-98472C675682}" destId="{08C0621D-F30B-417E-9ED2-2C7E4ED0C340}" srcOrd="0" destOrd="0" presId="urn:microsoft.com/office/officeart/2005/8/layout/hList7"/>
    <dgm:cxn modelId="{B0C3BBF4-BA09-4B55-99B3-0DDB09E37B3A}" type="presParOf" srcId="{08C0621D-F30B-417E-9ED2-2C7E4ED0C340}" destId="{9E476471-DBF7-48E2-97BE-23EEAF28535D}" srcOrd="0" destOrd="0" presId="urn:microsoft.com/office/officeart/2005/8/layout/hList7"/>
    <dgm:cxn modelId="{4D92C214-1B54-4E6B-AEDD-87B33EB1B909}" type="presParOf" srcId="{08C0621D-F30B-417E-9ED2-2C7E4ED0C340}" destId="{09B76057-E99F-4A6C-ADBB-C067F6905029}" srcOrd="1" destOrd="0" presId="urn:microsoft.com/office/officeart/2005/8/layout/hList7"/>
    <dgm:cxn modelId="{09B3D3D1-DC83-4C6B-B284-63E8D5BFDA22}" type="presParOf" srcId="{09B76057-E99F-4A6C-ADBB-C067F6905029}" destId="{B24C209D-B11D-44A0-9D2F-F5D21D503B1A}" srcOrd="0" destOrd="0" presId="urn:microsoft.com/office/officeart/2005/8/layout/hList7"/>
    <dgm:cxn modelId="{C69F1571-833D-432A-BAEE-E7EEF821FA61}" type="presParOf" srcId="{B24C209D-B11D-44A0-9D2F-F5D21D503B1A}" destId="{713FCF94-3A65-4E10-AC3C-33AF22E3E422}" srcOrd="0" destOrd="0" presId="urn:microsoft.com/office/officeart/2005/8/layout/hList7"/>
    <dgm:cxn modelId="{5B869CE0-24B2-46C0-AB56-AAA81F2643A6}" type="presParOf" srcId="{B24C209D-B11D-44A0-9D2F-F5D21D503B1A}" destId="{9F1D4CA9-FEE7-47C3-8231-530B38FCBD51}" srcOrd="1" destOrd="0" presId="urn:microsoft.com/office/officeart/2005/8/layout/hList7"/>
    <dgm:cxn modelId="{4D7BFDDB-A30C-4B66-87EA-E7543B8DCD2C}" type="presParOf" srcId="{B24C209D-B11D-44A0-9D2F-F5D21D503B1A}" destId="{1F9CDEF1-5203-4CED-833D-BC0A29066010}" srcOrd="2" destOrd="0" presId="urn:microsoft.com/office/officeart/2005/8/layout/hList7"/>
    <dgm:cxn modelId="{BCE59D91-F088-4D9C-8978-27ABC6375933}" type="presParOf" srcId="{B24C209D-B11D-44A0-9D2F-F5D21D503B1A}" destId="{1EBC51D3-81CD-4516-A3D5-7B2903DDEBBE}" srcOrd="3" destOrd="0" presId="urn:microsoft.com/office/officeart/2005/8/layout/hList7"/>
    <dgm:cxn modelId="{B6097291-9424-425A-82EA-FAC4CA129AB8}" type="presParOf" srcId="{09B76057-E99F-4A6C-ADBB-C067F6905029}" destId="{F15423CE-268D-474A-825F-42EB536DCC51}" srcOrd="1" destOrd="0" presId="urn:microsoft.com/office/officeart/2005/8/layout/hList7"/>
    <dgm:cxn modelId="{217B6395-69C4-4B6D-B502-0F4F5CF056CC}" type="presParOf" srcId="{09B76057-E99F-4A6C-ADBB-C067F6905029}" destId="{8A05AFD7-E7F9-4EC8-9857-0BC28FAFC66C}" srcOrd="2" destOrd="0" presId="urn:microsoft.com/office/officeart/2005/8/layout/hList7"/>
    <dgm:cxn modelId="{AB38A5CF-A247-4615-A99F-493F36AEA7C0}" type="presParOf" srcId="{8A05AFD7-E7F9-4EC8-9857-0BC28FAFC66C}" destId="{2264842E-29A4-4053-89CE-6EE973ADC921}" srcOrd="0" destOrd="0" presId="urn:microsoft.com/office/officeart/2005/8/layout/hList7"/>
    <dgm:cxn modelId="{9CBD184C-05E8-4FC1-8A82-C1BE31D17996}" type="presParOf" srcId="{8A05AFD7-E7F9-4EC8-9857-0BC28FAFC66C}" destId="{E9BE7A16-CE8C-4DDF-BB45-30DAB7F168DE}" srcOrd="1" destOrd="0" presId="urn:microsoft.com/office/officeart/2005/8/layout/hList7"/>
    <dgm:cxn modelId="{0E8EA88F-0FC6-452E-BDA3-C3DFB03918F5}" type="presParOf" srcId="{8A05AFD7-E7F9-4EC8-9857-0BC28FAFC66C}" destId="{CAB94377-D941-4FFF-ADA8-9F3B5C11190E}" srcOrd="2" destOrd="0" presId="urn:microsoft.com/office/officeart/2005/8/layout/hList7"/>
    <dgm:cxn modelId="{57DF7E64-B88C-47C9-B00D-F3808B634102}" type="presParOf" srcId="{8A05AFD7-E7F9-4EC8-9857-0BC28FAFC66C}" destId="{9A757964-393F-4CBF-A6A7-702A7ADB91CD}" srcOrd="3" destOrd="0" presId="urn:microsoft.com/office/officeart/2005/8/layout/hList7"/>
    <dgm:cxn modelId="{F8AD5A2E-D590-4712-BD38-AE903BAF5C56}" type="presParOf" srcId="{09B76057-E99F-4A6C-ADBB-C067F6905029}" destId="{78267ACD-2350-45C3-A2E6-8ECC8B75EE72}" srcOrd="3" destOrd="0" presId="urn:microsoft.com/office/officeart/2005/8/layout/hList7"/>
    <dgm:cxn modelId="{644F6F73-A32D-4E2C-B5AF-7EDEDFF5293C}" type="presParOf" srcId="{09B76057-E99F-4A6C-ADBB-C067F6905029}" destId="{D8B210F9-985D-47DE-8CCD-086E0B6ED278}" srcOrd="4" destOrd="0" presId="urn:microsoft.com/office/officeart/2005/8/layout/hList7"/>
    <dgm:cxn modelId="{441F6039-9AD4-4CB9-B018-35CF5266534D}" type="presParOf" srcId="{D8B210F9-985D-47DE-8CCD-086E0B6ED278}" destId="{C8065542-12E9-4D85-A8A9-E37DBB3EDD5D}" srcOrd="0" destOrd="0" presId="urn:microsoft.com/office/officeart/2005/8/layout/hList7"/>
    <dgm:cxn modelId="{62D99ECF-5A2A-4BB8-8777-B1D16A076841}" type="presParOf" srcId="{D8B210F9-985D-47DE-8CCD-086E0B6ED278}" destId="{EF01C044-F877-4C44-B678-6F7D68E4E2A3}" srcOrd="1" destOrd="0" presId="urn:microsoft.com/office/officeart/2005/8/layout/hList7"/>
    <dgm:cxn modelId="{3BBF28C0-3445-4496-9FEB-612B9C82CB3C}" type="presParOf" srcId="{D8B210F9-985D-47DE-8CCD-086E0B6ED278}" destId="{A6D0B84A-E060-4EC9-B3E8-4B18E284F53B}" srcOrd="2" destOrd="0" presId="urn:microsoft.com/office/officeart/2005/8/layout/hList7"/>
    <dgm:cxn modelId="{1FD989DB-8998-417C-BF7F-64694B933601}" type="presParOf" srcId="{D8B210F9-985D-47DE-8CCD-086E0B6ED278}" destId="{5D2BC8E2-9DB9-4658-8A17-585C97E2053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97110-27B2-4F90-886D-3F42F1984F39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C43B48-C807-4E1C-8072-6BD5C9D14D44}">
      <dgm:prSet phldrT="[Text]"/>
      <dgm:spPr/>
      <dgm:t>
        <a:bodyPr/>
        <a:lstStyle/>
        <a:p>
          <a:pPr algn="ctr"/>
          <a:r>
            <a:rPr lang="en-US"/>
            <a:t>Native APIs</a:t>
          </a:r>
        </a:p>
      </dgm:t>
    </dgm:pt>
    <dgm:pt modelId="{B77445A3-426F-40C3-8481-B3844A062264}" type="parTrans" cxnId="{971850C3-603B-4932-A454-CB99831A3E86}">
      <dgm:prSet/>
      <dgm:spPr/>
      <dgm:t>
        <a:bodyPr/>
        <a:lstStyle/>
        <a:p>
          <a:endParaRPr lang="en-US"/>
        </a:p>
      </dgm:t>
    </dgm:pt>
    <dgm:pt modelId="{09BA9823-C33F-4882-8302-2224BE769AEE}" type="sibTrans" cxnId="{971850C3-603B-4932-A454-CB99831A3E86}">
      <dgm:prSet/>
      <dgm:spPr/>
      <dgm:t>
        <a:bodyPr/>
        <a:lstStyle/>
        <a:p>
          <a:endParaRPr lang="en-US"/>
        </a:p>
      </dgm:t>
    </dgm:pt>
    <dgm:pt modelId="{66271E22-16CE-426A-8598-18791C353124}">
      <dgm:prSet phldrT="[Text]"/>
      <dgm:spPr/>
      <dgm:t>
        <a:bodyPr/>
        <a:lstStyle/>
        <a:p>
          <a:pPr algn="l"/>
          <a:r>
            <a:rPr lang="en-US"/>
            <a:t> WMI/CIM</a:t>
          </a:r>
        </a:p>
      </dgm:t>
    </dgm:pt>
    <dgm:pt modelId="{7292915F-1892-4A2E-8D32-23D835EEA410}" type="parTrans" cxnId="{E37E7DC5-4743-4EDF-BA6B-348D1F087161}">
      <dgm:prSet/>
      <dgm:spPr/>
      <dgm:t>
        <a:bodyPr/>
        <a:lstStyle/>
        <a:p>
          <a:endParaRPr lang="en-US"/>
        </a:p>
      </dgm:t>
    </dgm:pt>
    <dgm:pt modelId="{7C41C719-E0D8-4C6A-83FD-558C4C94593D}" type="sibTrans" cxnId="{E37E7DC5-4743-4EDF-BA6B-348D1F087161}">
      <dgm:prSet/>
      <dgm:spPr/>
      <dgm:t>
        <a:bodyPr/>
        <a:lstStyle/>
        <a:p>
          <a:endParaRPr lang="en-US"/>
        </a:p>
      </dgm:t>
    </dgm:pt>
    <dgm:pt modelId="{3D8745CD-02F4-419A-AE55-5205A397BA8A}">
      <dgm:prSet phldrT="[Text]"/>
      <dgm:spPr/>
      <dgm:t>
        <a:bodyPr/>
        <a:lstStyle/>
        <a:p>
          <a:pPr algn="ctr"/>
          <a:r>
            <a:rPr lang="en-US"/>
            <a:t>.NET APIs</a:t>
          </a:r>
        </a:p>
      </dgm:t>
    </dgm:pt>
    <dgm:pt modelId="{8D4F5428-3A48-43A0-8831-E9E7CDC818EE}" type="parTrans" cxnId="{76782567-F2D5-4D6C-86BA-393B461E14D4}">
      <dgm:prSet/>
      <dgm:spPr/>
      <dgm:t>
        <a:bodyPr/>
        <a:lstStyle/>
        <a:p>
          <a:endParaRPr lang="en-US"/>
        </a:p>
      </dgm:t>
    </dgm:pt>
    <dgm:pt modelId="{C4196C7F-554F-4B1C-A3C9-FC1F58904729}" type="sibTrans" cxnId="{76782567-F2D5-4D6C-86BA-393B461E14D4}">
      <dgm:prSet/>
      <dgm:spPr/>
      <dgm:t>
        <a:bodyPr/>
        <a:lstStyle/>
        <a:p>
          <a:endParaRPr lang="en-US"/>
        </a:p>
      </dgm:t>
    </dgm:pt>
    <dgm:pt modelId="{3BE80467-D655-4D12-8851-535228F8D48C}">
      <dgm:prSet phldrT="[Text]"/>
      <dgm:spPr/>
      <dgm:t>
        <a:bodyPr/>
        <a:lstStyle/>
        <a:p>
          <a:pPr algn="l"/>
          <a:r>
            <a:rPr lang="en-US"/>
            <a:t> XML</a:t>
          </a:r>
        </a:p>
      </dgm:t>
    </dgm:pt>
    <dgm:pt modelId="{74D18622-9A0C-4F03-9935-F33B19DE973E}" type="parTrans" cxnId="{1737D1FF-D6F7-40B5-A22F-79126D318074}">
      <dgm:prSet/>
      <dgm:spPr/>
      <dgm:t>
        <a:bodyPr/>
        <a:lstStyle/>
        <a:p>
          <a:endParaRPr lang="en-US"/>
        </a:p>
      </dgm:t>
    </dgm:pt>
    <dgm:pt modelId="{7DBB0261-FC90-4343-AE93-A5907B6B9264}" type="sibTrans" cxnId="{1737D1FF-D6F7-40B5-A22F-79126D318074}">
      <dgm:prSet/>
      <dgm:spPr/>
      <dgm:t>
        <a:bodyPr/>
        <a:lstStyle/>
        <a:p>
          <a:endParaRPr lang="en-US"/>
        </a:p>
      </dgm:t>
    </dgm:pt>
    <dgm:pt modelId="{7FD2D22A-EA70-40D4-8A0A-EE56D521B850}">
      <dgm:prSet phldrT="[Text]"/>
      <dgm:spPr/>
      <dgm:t>
        <a:bodyPr/>
        <a:lstStyle/>
        <a:p>
          <a:pPr algn="l"/>
          <a:r>
            <a:rPr lang="en-US"/>
            <a:t> JSON</a:t>
          </a:r>
        </a:p>
      </dgm:t>
    </dgm:pt>
    <dgm:pt modelId="{6F25B763-3744-4CD1-B7C5-BF6B6CD0AF24}" type="parTrans" cxnId="{F343F25A-A410-487D-B6AA-6BE5399D149C}">
      <dgm:prSet/>
      <dgm:spPr/>
      <dgm:t>
        <a:bodyPr/>
        <a:lstStyle/>
        <a:p>
          <a:endParaRPr lang="en-US"/>
        </a:p>
      </dgm:t>
    </dgm:pt>
    <dgm:pt modelId="{92B0B42A-249C-4A0D-94BC-586C2D858315}" type="sibTrans" cxnId="{F343F25A-A410-487D-B6AA-6BE5399D149C}">
      <dgm:prSet/>
      <dgm:spPr/>
      <dgm:t>
        <a:bodyPr/>
        <a:lstStyle/>
        <a:p>
          <a:endParaRPr lang="en-US"/>
        </a:p>
      </dgm:t>
    </dgm:pt>
    <dgm:pt modelId="{BCF64476-A66B-4AC8-8522-018F2E4EB79E}">
      <dgm:prSet phldrT="[Text]"/>
      <dgm:spPr/>
      <dgm:t>
        <a:bodyPr/>
        <a:lstStyle/>
        <a:p>
          <a:pPr algn="l"/>
          <a:r>
            <a:rPr lang="en-US"/>
            <a:t> Win32</a:t>
          </a:r>
        </a:p>
      </dgm:t>
    </dgm:pt>
    <dgm:pt modelId="{F8FD3919-EBD9-47EE-A61D-6A925FB3D15E}" type="parTrans" cxnId="{600E5DC0-96D1-497E-86F0-F20CFB295CAA}">
      <dgm:prSet/>
      <dgm:spPr/>
      <dgm:t>
        <a:bodyPr/>
        <a:lstStyle/>
        <a:p>
          <a:endParaRPr lang="en-US"/>
        </a:p>
      </dgm:t>
    </dgm:pt>
    <dgm:pt modelId="{8B94485A-4133-49E0-94C5-26D02D52BBA5}" type="sibTrans" cxnId="{600E5DC0-96D1-497E-86F0-F20CFB295CAA}">
      <dgm:prSet/>
      <dgm:spPr/>
      <dgm:t>
        <a:bodyPr/>
        <a:lstStyle/>
        <a:p>
          <a:endParaRPr lang="en-US"/>
        </a:p>
      </dgm:t>
    </dgm:pt>
    <dgm:pt modelId="{E52CFFC6-FE04-4642-81FF-42EE7ABA9948}">
      <dgm:prSet phldrT="[Text]"/>
      <dgm:spPr/>
      <dgm:t>
        <a:bodyPr/>
        <a:lstStyle/>
        <a:p>
          <a:pPr algn="ctr"/>
          <a:r>
            <a:rPr lang="en-US"/>
            <a:t>Data</a:t>
          </a:r>
        </a:p>
      </dgm:t>
    </dgm:pt>
    <dgm:pt modelId="{20316B38-A905-4EEC-9BFC-BBA18E436528}" type="parTrans" cxnId="{F1C3A92F-E6AB-4224-951A-6A884CAAC027}">
      <dgm:prSet/>
      <dgm:spPr/>
      <dgm:t>
        <a:bodyPr/>
        <a:lstStyle/>
        <a:p>
          <a:endParaRPr lang="en-US"/>
        </a:p>
      </dgm:t>
    </dgm:pt>
    <dgm:pt modelId="{13DEF1D1-368F-42A2-9E1C-C8EF7A6ECC4E}" type="sibTrans" cxnId="{F1C3A92F-E6AB-4224-951A-6A884CAAC027}">
      <dgm:prSet/>
      <dgm:spPr/>
      <dgm:t>
        <a:bodyPr/>
        <a:lstStyle/>
        <a:p>
          <a:endParaRPr lang="en-US"/>
        </a:p>
      </dgm:t>
    </dgm:pt>
    <dgm:pt modelId="{5C3DB8F5-B63F-49CB-BBB4-965B3175C410}">
      <dgm:prSet phldrT="[Text]"/>
      <dgm:spPr/>
      <dgm:t>
        <a:bodyPr/>
        <a:lstStyle/>
        <a:p>
          <a:pPr algn="l"/>
          <a:r>
            <a:rPr lang="en-US"/>
            <a:t> CSV</a:t>
          </a:r>
        </a:p>
      </dgm:t>
    </dgm:pt>
    <dgm:pt modelId="{CB9093BF-F7EB-4A31-82B0-0FA0B9F84CA6}" type="parTrans" cxnId="{DA30D798-0B3D-400F-81A1-E9E6CB78ECDE}">
      <dgm:prSet/>
      <dgm:spPr/>
      <dgm:t>
        <a:bodyPr/>
        <a:lstStyle/>
        <a:p>
          <a:endParaRPr lang="en-US"/>
        </a:p>
      </dgm:t>
    </dgm:pt>
    <dgm:pt modelId="{C59102B7-BAB4-4DEC-A600-87CA22A44E2B}" type="sibTrans" cxnId="{DA30D798-0B3D-400F-81A1-E9E6CB78ECDE}">
      <dgm:prSet/>
      <dgm:spPr/>
      <dgm:t>
        <a:bodyPr/>
        <a:lstStyle/>
        <a:p>
          <a:endParaRPr lang="en-US"/>
        </a:p>
      </dgm:t>
    </dgm:pt>
    <dgm:pt modelId="{DFEB4539-F6BA-48F0-984C-F30404BDFDD7}">
      <dgm:prSet phldrT="[Text]" custT="1"/>
      <dgm:spPr/>
      <dgm:t>
        <a:bodyPr/>
        <a:lstStyle/>
        <a:p>
          <a:endParaRPr lang="en-US" sz="2353" b="1" kern="0" dirty="0">
            <a:gradFill>
              <a:gsLst>
                <a:gs pos="2917">
                  <a:srgbClr val="505050"/>
                </a:gs>
                <a:gs pos="100000">
                  <a:srgbClr val="505050"/>
                </a:gs>
              </a:gsLst>
              <a:lin ang="5400000" scaled="0"/>
            </a:gradFill>
            <a:latin typeface="Segoe UI Light"/>
            <a:ea typeface="+mn-ea"/>
            <a:cs typeface="+mn-cs"/>
          </a:endParaRPr>
        </a:p>
      </dgm:t>
    </dgm:pt>
    <dgm:pt modelId="{772D2453-7F2E-40E8-A8E2-89ED417F9B43}" type="sibTrans" cxnId="{C08B84FF-130F-4FE8-9282-1539A50AA2BD}">
      <dgm:prSet/>
      <dgm:spPr/>
      <dgm:t>
        <a:bodyPr/>
        <a:lstStyle/>
        <a:p>
          <a:endParaRPr lang="en-US"/>
        </a:p>
      </dgm:t>
    </dgm:pt>
    <dgm:pt modelId="{06342A4F-00D9-4C40-AB99-2D7A55305A98}" type="parTrans" cxnId="{C08B84FF-130F-4FE8-9282-1539A50AA2BD}">
      <dgm:prSet/>
      <dgm:spPr/>
      <dgm:t>
        <a:bodyPr/>
        <a:lstStyle/>
        <a:p>
          <a:endParaRPr lang="en-US"/>
        </a:p>
      </dgm:t>
    </dgm:pt>
    <dgm:pt modelId="{D662C0E3-A3B3-4C26-9E0A-58D3EEBA612F}" type="pres">
      <dgm:prSet presAssocID="{35297110-27B2-4F90-886D-3F42F1984F39}" presName="Name0" presStyleCnt="0">
        <dgm:presLayoutVars>
          <dgm:chMax val="4"/>
          <dgm:resizeHandles val="exact"/>
        </dgm:presLayoutVars>
      </dgm:prSet>
      <dgm:spPr/>
    </dgm:pt>
    <dgm:pt modelId="{68AEF143-E6B5-4DD5-8C08-BF2134A8DBFB}" type="pres">
      <dgm:prSet presAssocID="{35297110-27B2-4F90-886D-3F42F1984F39}" presName="ellipse" presStyleLbl="trBgShp" presStyleIdx="0" presStyleCnt="1"/>
      <dgm:spPr/>
    </dgm:pt>
    <dgm:pt modelId="{1032ABE5-8946-4216-BFE5-52FADA35DFB0}" type="pres">
      <dgm:prSet presAssocID="{35297110-27B2-4F90-886D-3F42F1984F39}" presName="arrow1" presStyleLbl="fgShp" presStyleIdx="0" presStyleCnt="1"/>
      <dgm:spPr/>
    </dgm:pt>
    <dgm:pt modelId="{10B99313-FE4A-41A6-B42D-15C8188F8499}" type="pres">
      <dgm:prSet presAssocID="{35297110-27B2-4F90-886D-3F42F1984F39}" presName="rectangle" presStyleLbl="revTx" presStyleIdx="0" presStyleCnt="1" custScaleX="129502">
        <dgm:presLayoutVars>
          <dgm:bulletEnabled val="1"/>
        </dgm:presLayoutVars>
      </dgm:prSet>
      <dgm:spPr/>
    </dgm:pt>
    <dgm:pt modelId="{F934E5A8-F9EE-49EA-83A3-9CE5CA28421B}" type="pres">
      <dgm:prSet presAssocID="{3D8745CD-02F4-419A-AE55-5205A397BA8A}" presName="item1" presStyleLbl="node1" presStyleIdx="0" presStyleCnt="3">
        <dgm:presLayoutVars>
          <dgm:bulletEnabled val="1"/>
        </dgm:presLayoutVars>
      </dgm:prSet>
      <dgm:spPr/>
    </dgm:pt>
    <dgm:pt modelId="{731F0C59-5BF1-461E-8976-3ECC3F5A8D48}" type="pres">
      <dgm:prSet presAssocID="{E52CFFC6-FE04-4642-81FF-42EE7ABA9948}" presName="item2" presStyleLbl="node1" presStyleIdx="1" presStyleCnt="3">
        <dgm:presLayoutVars>
          <dgm:bulletEnabled val="1"/>
        </dgm:presLayoutVars>
      </dgm:prSet>
      <dgm:spPr/>
    </dgm:pt>
    <dgm:pt modelId="{EDDA89A4-A4F6-425D-90BD-D33D264111ED}" type="pres">
      <dgm:prSet presAssocID="{DFEB4539-F6BA-48F0-984C-F30404BDFDD7}" presName="item3" presStyleLbl="node1" presStyleIdx="2" presStyleCnt="3">
        <dgm:presLayoutVars>
          <dgm:bulletEnabled val="1"/>
        </dgm:presLayoutVars>
      </dgm:prSet>
      <dgm:spPr/>
    </dgm:pt>
    <dgm:pt modelId="{70AB58A6-4142-438C-BAFE-1846DB3F970A}" type="pres">
      <dgm:prSet presAssocID="{35297110-27B2-4F90-886D-3F42F1984F39}" presName="funnel" presStyleLbl="trAlignAcc1" presStyleIdx="0" presStyleCnt="1"/>
      <dgm:spPr/>
    </dgm:pt>
  </dgm:ptLst>
  <dgm:cxnLst>
    <dgm:cxn modelId="{5E21EA01-8277-4BCA-B716-33EC2C375207}" type="presOf" srcId="{BCF64476-A66B-4AC8-8522-018F2E4EB79E}" destId="{EDDA89A4-A4F6-425D-90BD-D33D264111ED}" srcOrd="0" destOrd="1" presId="urn:microsoft.com/office/officeart/2005/8/layout/funnel1"/>
    <dgm:cxn modelId="{F3E5FB04-6D98-405F-B514-FEEDE3FE3D29}" type="presOf" srcId="{E52CFFC6-FE04-4642-81FF-42EE7ABA9948}" destId="{F934E5A8-F9EE-49EA-83A3-9CE5CA28421B}" srcOrd="0" destOrd="0" presId="urn:microsoft.com/office/officeart/2005/8/layout/funnel1"/>
    <dgm:cxn modelId="{B9B2D505-6D3F-484F-A2BF-DFCFE99CBD01}" type="presOf" srcId="{35297110-27B2-4F90-886D-3F42F1984F39}" destId="{D662C0E3-A3B3-4C26-9E0A-58D3EEBA612F}" srcOrd="0" destOrd="0" presId="urn:microsoft.com/office/officeart/2005/8/layout/funnel1"/>
    <dgm:cxn modelId="{F1C3A92F-E6AB-4224-951A-6A884CAAC027}" srcId="{35297110-27B2-4F90-886D-3F42F1984F39}" destId="{E52CFFC6-FE04-4642-81FF-42EE7ABA9948}" srcOrd="2" destOrd="0" parTransId="{20316B38-A905-4EEC-9BFC-BBA18E436528}" sibTransId="{13DEF1D1-368F-42A2-9E1C-C8EF7A6ECC4E}"/>
    <dgm:cxn modelId="{76782567-F2D5-4D6C-86BA-393B461E14D4}" srcId="{35297110-27B2-4F90-886D-3F42F1984F39}" destId="{3D8745CD-02F4-419A-AE55-5205A397BA8A}" srcOrd="1" destOrd="0" parTransId="{8D4F5428-3A48-43A0-8831-E9E7CDC818EE}" sibTransId="{C4196C7F-554F-4B1C-A3C9-FC1F58904729}"/>
    <dgm:cxn modelId="{F343F25A-A410-487D-B6AA-6BE5399D149C}" srcId="{E52CFFC6-FE04-4642-81FF-42EE7ABA9948}" destId="{7FD2D22A-EA70-40D4-8A0A-EE56D521B850}" srcOrd="1" destOrd="0" parTransId="{6F25B763-3744-4CD1-B7C5-BF6B6CD0AF24}" sibTransId="{92B0B42A-249C-4A0D-94BC-586C2D858315}"/>
    <dgm:cxn modelId="{DA30D798-0B3D-400F-81A1-E9E6CB78ECDE}" srcId="{E52CFFC6-FE04-4642-81FF-42EE7ABA9948}" destId="{5C3DB8F5-B63F-49CB-BBB4-965B3175C410}" srcOrd="2" destOrd="0" parTransId="{CB9093BF-F7EB-4A31-82B0-0FA0B9F84CA6}" sibTransId="{C59102B7-BAB4-4DEC-A600-87CA22A44E2B}"/>
    <dgm:cxn modelId="{D105FDA1-E8B7-4A34-B2C8-492208C30F91}" type="presOf" srcId="{5C3DB8F5-B63F-49CB-BBB4-965B3175C410}" destId="{F934E5A8-F9EE-49EA-83A3-9CE5CA28421B}" srcOrd="0" destOrd="3" presId="urn:microsoft.com/office/officeart/2005/8/layout/funnel1"/>
    <dgm:cxn modelId="{BFE996B6-4B30-4AF3-A78B-DE773E2E8E4A}" type="presOf" srcId="{E0C43B48-C807-4E1C-8072-6BD5C9D14D44}" destId="{EDDA89A4-A4F6-425D-90BD-D33D264111ED}" srcOrd="0" destOrd="0" presId="urn:microsoft.com/office/officeart/2005/8/layout/funnel1"/>
    <dgm:cxn modelId="{600E5DC0-96D1-497E-86F0-F20CFB295CAA}" srcId="{E0C43B48-C807-4E1C-8072-6BD5C9D14D44}" destId="{BCF64476-A66B-4AC8-8522-018F2E4EB79E}" srcOrd="0" destOrd="0" parTransId="{F8FD3919-EBD9-47EE-A61D-6A925FB3D15E}" sibTransId="{8B94485A-4133-49E0-94C5-26D02D52BBA5}"/>
    <dgm:cxn modelId="{971850C3-603B-4932-A454-CB99831A3E86}" srcId="{35297110-27B2-4F90-886D-3F42F1984F39}" destId="{E0C43B48-C807-4E1C-8072-6BD5C9D14D44}" srcOrd="0" destOrd="0" parTransId="{B77445A3-426F-40C3-8481-B3844A062264}" sibTransId="{09BA9823-C33F-4882-8302-2224BE769AEE}"/>
    <dgm:cxn modelId="{D9F6D6C4-C782-4A72-8ED6-BE3B2D5DB29A}" type="presOf" srcId="{3D8745CD-02F4-419A-AE55-5205A397BA8A}" destId="{731F0C59-5BF1-461E-8976-3ECC3F5A8D48}" srcOrd="0" destOrd="0" presId="urn:microsoft.com/office/officeart/2005/8/layout/funnel1"/>
    <dgm:cxn modelId="{E37E7DC5-4743-4EDF-BA6B-348D1F087161}" srcId="{E0C43B48-C807-4E1C-8072-6BD5C9D14D44}" destId="{66271E22-16CE-426A-8598-18791C353124}" srcOrd="1" destOrd="0" parTransId="{7292915F-1892-4A2E-8D32-23D835EEA410}" sibTransId="{7C41C719-E0D8-4C6A-83FD-558C4C94593D}"/>
    <dgm:cxn modelId="{B850D3DD-259B-4111-B992-92A18D39EBC1}" type="presOf" srcId="{3BE80467-D655-4D12-8851-535228F8D48C}" destId="{F934E5A8-F9EE-49EA-83A3-9CE5CA28421B}" srcOrd="0" destOrd="1" presId="urn:microsoft.com/office/officeart/2005/8/layout/funnel1"/>
    <dgm:cxn modelId="{AAAB41E0-E988-489F-8F79-D94692784227}" type="presOf" srcId="{66271E22-16CE-426A-8598-18791C353124}" destId="{EDDA89A4-A4F6-425D-90BD-D33D264111ED}" srcOrd="0" destOrd="2" presId="urn:microsoft.com/office/officeart/2005/8/layout/funnel1"/>
    <dgm:cxn modelId="{E4970EE3-CDB2-4175-B14A-29F1A055FDE2}" type="presOf" srcId="{DFEB4539-F6BA-48F0-984C-F30404BDFDD7}" destId="{10B99313-FE4A-41A6-B42D-15C8188F8499}" srcOrd="0" destOrd="0" presId="urn:microsoft.com/office/officeart/2005/8/layout/funnel1"/>
    <dgm:cxn modelId="{2F8825F9-8408-4964-978F-18DBC03038CF}" type="presOf" srcId="{7FD2D22A-EA70-40D4-8A0A-EE56D521B850}" destId="{F934E5A8-F9EE-49EA-83A3-9CE5CA28421B}" srcOrd="0" destOrd="2" presId="urn:microsoft.com/office/officeart/2005/8/layout/funnel1"/>
    <dgm:cxn modelId="{C08B84FF-130F-4FE8-9282-1539A50AA2BD}" srcId="{35297110-27B2-4F90-886D-3F42F1984F39}" destId="{DFEB4539-F6BA-48F0-984C-F30404BDFDD7}" srcOrd="3" destOrd="0" parTransId="{06342A4F-00D9-4C40-AB99-2D7A55305A98}" sibTransId="{772D2453-7F2E-40E8-A8E2-89ED417F9B43}"/>
    <dgm:cxn modelId="{1737D1FF-D6F7-40B5-A22F-79126D318074}" srcId="{E52CFFC6-FE04-4642-81FF-42EE7ABA9948}" destId="{3BE80467-D655-4D12-8851-535228F8D48C}" srcOrd="0" destOrd="0" parTransId="{74D18622-9A0C-4F03-9935-F33B19DE973E}" sibTransId="{7DBB0261-FC90-4343-AE93-A5907B6B9264}"/>
    <dgm:cxn modelId="{DFC7EC12-58C2-486C-9028-90E7E04E2FD4}" type="presParOf" srcId="{D662C0E3-A3B3-4C26-9E0A-58D3EEBA612F}" destId="{68AEF143-E6B5-4DD5-8C08-BF2134A8DBFB}" srcOrd="0" destOrd="0" presId="urn:microsoft.com/office/officeart/2005/8/layout/funnel1"/>
    <dgm:cxn modelId="{191C84AE-4B76-4970-B293-F5CA5BEAC953}" type="presParOf" srcId="{D662C0E3-A3B3-4C26-9E0A-58D3EEBA612F}" destId="{1032ABE5-8946-4216-BFE5-52FADA35DFB0}" srcOrd="1" destOrd="0" presId="urn:microsoft.com/office/officeart/2005/8/layout/funnel1"/>
    <dgm:cxn modelId="{A4DD1D38-B3B4-4651-9515-46298C48A454}" type="presParOf" srcId="{D662C0E3-A3B3-4C26-9E0A-58D3EEBA612F}" destId="{10B99313-FE4A-41A6-B42D-15C8188F8499}" srcOrd="2" destOrd="0" presId="urn:microsoft.com/office/officeart/2005/8/layout/funnel1"/>
    <dgm:cxn modelId="{765E13EB-3E5C-41B4-9ACA-74339B0673AA}" type="presParOf" srcId="{D662C0E3-A3B3-4C26-9E0A-58D3EEBA612F}" destId="{F934E5A8-F9EE-49EA-83A3-9CE5CA28421B}" srcOrd="3" destOrd="0" presId="urn:microsoft.com/office/officeart/2005/8/layout/funnel1"/>
    <dgm:cxn modelId="{AB269473-1BFB-4D5A-90D5-7BD7EC045F89}" type="presParOf" srcId="{D662C0E3-A3B3-4C26-9E0A-58D3EEBA612F}" destId="{731F0C59-5BF1-461E-8976-3ECC3F5A8D48}" srcOrd="4" destOrd="0" presId="urn:microsoft.com/office/officeart/2005/8/layout/funnel1"/>
    <dgm:cxn modelId="{84C5F12B-8A0D-45B6-8040-E1B4576ECB6B}" type="presParOf" srcId="{D662C0E3-A3B3-4C26-9E0A-58D3EEBA612F}" destId="{EDDA89A4-A4F6-425D-90BD-D33D264111ED}" srcOrd="5" destOrd="0" presId="urn:microsoft.com/office/officeart/2005/8/layout/funnel1"/>
    <dgm:cxn modelId="{0CEB25B5-CB1F-4FB2-A359-E398E5D247E1}" type="presParOf" srcId="{D662C0E3-A3B3-4C26-9E0A-58D3EEBA612F}" destId="{70AB58A6-4142-438C-BAFE-1846DB3F970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7C8D23-3012-4138-BF35-98472C675682}" type="doc">
      <dgm:prSet loTypeId="urn:microsoft.com/office/officeart/2005/8/layout/hList2" loCatId="relationship" qsTypeId="urn:microsoft.com/office/officeart/2005/8/quickstyle/simple1" qsCatId="simple" csTypeId="urn:microsoft.com/office/officeart/2005/8/colors/colorful2" csCatId="colorful" phldr="1"/>
      <dgm:spPr/>
    </dgm:pt>
    <dgm:pt modelId="{11D4A37B-566B-4DB3-AFDD-25AEB8F7094A}">
      <dgm:prSet phldrT="[Text]" custT="1"/>
      <dgm:spPr/>
      <dgm:t>
        <a:bodyPr/>
        <a:lstStyle/>
        <a:p>
          <a:r>
            <a:rPr lang="en-US" sz="3600" dirty="0"/>
            <a:t>Agility</a:t>
          </a:r>
        </a:p>
      </dgm:t>
    </dgm:pt>
    <dgm:pt modelId="{5DFE39E9-B620-44D9-B53E-F46A0EA15C89}" type="parTrans" cxnId="{557D9500-E2C4-457D-8A2D-EA6388EBF605}">
      <dgm:prSet/>
      <dgm:spPr/>
      <dgm:t>
        <a:bodyPr/>
        <a:lstStyle/>
        <a:p>
          <a:endParaRPr lang="en-US"/>
        </a:p>
      </dgm:t>
    </dgm:pt>
    <dgm:pt modelId="{EE9AA258-097D-43A9-8138-C8A2D288AFF5}" type="sibTrans" cxnId="{557D9500-E2C4-457D-8A2D-EA6388EBF605}">
      <dgm:prSet/>
      <dgm:spPr/>
      <dgm:t>
        <a:bodyPr/>
        <a:lstStyle/>
        <a:p>
          <a:endParaRPr lang="en-US"/>
        </a:p>
      </dgm:t>
    </dgm:pt>
    <dgm:pt modelId="{A59FB755-41FE-4773-B95C-C762B728E4B3}">
      <dgm:prSet phldrT="[Text]" custT="1"/>
      <dgm:spPr/>
      <dgm:t>
        <a:bodyPr/>
        <a:lstStyle/>
        <a:p>
          <a:r>
            <a:rPr lang="en-US" sz="3600" dirty="0"/>
            <a:t>Community</a:t>
          </a:r>
        </a:p>
      </dgm:t>
    </dgm:pt>
    <dgm:pt modelId="{8EE5536F-02AB-46B2-91F6-E7F98FC35646}" type="parTrans" cxnId="{2D1E019E-F23B-4745-BEE8-1FAE09C96073}">
      <dgm:prSet/>
      <dgm:spPr/>
      <dgm:t>
        <a:bodyPr/>
        <a:lstStyle/>
        <a:p>
          <a:endParaRPr lang="en-US"/>
        </a:p>
      </dgm:t>
    </dgm:pt>
    <dgm:pt modelId="{867DF9F9-7991-486F-BD73-DEEC4DA8FF80}" type="sibTrans" cxnId="{2D1E019E-F23B-4745-BEE8-1FAE09C96073}">
      <dgm:prSet/>
      <dgm:spPr/>
      <dgm:t>
        <a:bodyPr/>
        <a:lstStyle/>
        <a:p>
          <a:endParaRPr lang="en-US"/>
        </a:p>
      </dgm:t>
    </dgm:pt>
    <dgm:pt modelId="{4A7F73A2-D506-4234-A4B7-C502C6C0BD16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1800" dirty="0"/>
            <a:t>PowerShell in Cloud Shell enables Azure management from any browser or phone</a:t>
          </a:r>
        </a:p>
      </dgm:t>
    </dgm:pt>
    <dgm:pt modelId="{4DE67EE7-8EED-45E8-B035-8E58D04D405E}" type="parTrans" cxnId="{1F4907E5-80FF-4AE8-8D35-2E00BB42C5EA}">
      <dgm:prSet/>
      <dgm:spPr/>
      <dgm:t>
        <a:bodyPr/>
        <a:lstStyle/>
        <a:p>
          <a:endParaRPr lang="en-US"/>
        </a:p>
      </dgm:t>
    </dgm:pt>
    <dgm:pt modelId="{BBE0410B-F9AA-4E39-AA8B-A5545E5FE0C4}" type="sibTrans" cxnId="{1F4907E5-80FF-4AE8-8D35-2E00BB42C5EA}">
      <dgm:prSet/>
      <dgm:spPr/>
      <dgm:t>
        <a:bodyPr/>
        <a:lstStyle/>
        <a:p>
          <a:endParaRPr lang="en-US"/>
        </a:p>
      </dgm:t>
    </dgm:pt>
    <dgm:pt modelId="{378119ED-96CE-4EC1-AB37-971F4FC65DD1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1800" dirty="0"/>
            <a:t>PowerShell integration in VS Code, docs.microsoft.com, Azure services</a:t>
          </a:r>
        </a:p>
      </dgm:t>
    </dgm:pt>
    <dgm:pt modelId="{0B2FDCC0-20CA-4146-8F1C-DD1DCE702979}" type="parTrans" cxnId="{D5C4F454-34FF-477D-8EFE-BB9FF94CE49C}">
      <dgm:prSet/>
      <dgm:spPr/>
      <dgm:t>
        <a:bodyPr/>
        <a:lstStyle/>
        <a:p>
          <a:endParaRPr lang="en-US"/>
        </a:p>
      </dgm:t>
    </dgm:pt>
    <dgm:pt modelId="{C1A1F341-6E79-48C5-A622-2E9110F8AC0D}" type="sibTrans" cxnId="{D5C4F454-34FF-477D-8EFE-BB9FF94CE49C}">
      <dgm:prSet/>
      <dgm:spPr/>
      <dgm:t>
        <a:bodyPr/>
        <a:lstStyle/>
        <a:p>
          <a:endParaRPr lang="en-US"/>
        </a:p>
      </dgm:t>
    </dgm:pt>
    <dgm:pt modelId="{B3B717F4-0BCD-4D83-BE10-495A2999638F}">
      <dgm:prSet phldrT="[Text]" custT="1"/>
      <dgm:spPr/>
      <dgm:t>
        <a:bodyPr/>
        <a:lstStyle/>
        <a:p>
          <a:r>
            <a:rPr lang="en-US" sz="3600" dirty="0"/>
            <a:t>Ubiquity</a:t>
          </a:r>
        </a:p>
      </dgm:t>
    </dgm:pt>
    <dgm:pt modelId="{6D523247-DB1A-448F-A01C-EF16DB1E5DAC}" type="parTrans" cxnId="{F0EC7322-5E1D-4BD9-8FE6-A6962DA1C9A9}">
      <dgm:prSet/>
      <dgm:spPr/>
      <dgm:t>
        <a:bodyPr/>
        <a:lstStyle/>
        <a:p>
          <a:endParaRPr lang="en-US"/>
        </a:p>
      </dgm:t>
    </dgm:pt>
    <dgm:pt modelId="{97EA6650-868A-420A-ABA0-DA7C99CD332A}" type="sibTrans" cxnId="{F0EC7322-5E1D-4BD9-8FE6-A6962DA1C9A9}">
      <dgm:prSet/>
      <dgm:spPr/>
      <dgm:t>
        <a:bodyPr/>
        <a:lstStyle/>
        <a:p>
          <a:endParaRPr lang="en-US"/>
        </a:p>
      </dgm:t>
    </dgm:pt>
    <dgm:pt modelId="{C50DAC8B-193A-4C67-BE86-9F57063862A8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1800" dirty="0"/>
            <a:t>PowerShell Core is supported on Linux, MacOS, and Windows</a:t>
          </a:r>
        </a:p>
      </dgm:t>
    </dgm:pt>
    <dgm:pt modelId="{427D84DE-281E-4649-919A-E67B2AE80552}" type="sibTrans" cxnId="{553ED574-7592-448E-9595-3691DBCF2C02}">
      <dgm:prSet/>
      <dgm:spPr/>
      <dgm:t>
        <a:bodyPr/>
        <a:lstStyle/>
        <a:p>
          <a:endParaRPr lang="en-US"/>
        </a:p>
      </dgm:t>
    </dgm:pt>
    <dgm:pt modelId="{A32B1D6C-3409-4DB8-B0D1-3CDB3A624A51}" type="parTrans" cxnId="{553ED574-7592-448E-9595-3691DBCF2C02}">
      <dgm:prSet/>
      <dgm:spPr/>
      <dgm:t>
        <a:bodyPr/>
        <a:lstStyle/>
        <a:p>
          <a:endParaRPr lang="en-US"/>
        </a:p>
      </dgm:t>
    </dgm:pt>
    <dgm:pt modelId="{8E23E442-6E3F-4C06-92AA-2CD1617BC4B1}">
      <dgm:prSet phldrT="[Text]" custT="1"/>
      <dgm:spPr/>
      <dgm:t>
        <a:bodyPr/>
        <a:lstStyle/>
        <a:p>
          <a:r>
            <a:rPr lang="en-US" sz="2000" dirty="0"/>
            <a:t>Faster release cycles and transparent development</a:t>
          </a:r>
        </a:p>
      </dgm:t>
    </dgm:pt>
    <dgm:pt modelId="{2DD19BA7-8B1E-4468-8560-EBB8E2DCA1CF}" type="parTrans" cxnId="{F77D687C-A25B-48B0-B205-722CE2905392}">
      <dgm:prSet/>
      <dgm:spPr/>
      <dgm:t>
        <a:bodyPr/>
        <a:lstStyle/>
        <a:p>
          <a:endParaRPr lang="en-US"/>
        </a:p>
      </dgm:t>
    </dgm:pt>
    <dgm:pt modelId="{998EBA9F-36EB-4D3E-8925-0A93B3D2E7DB}" type="sibTrans" cxnId="{F77D687C-A25B-48B0-B205-722CE2905392}">
      <dgm:prSet/>
      <dgm:spPr/>
      <dgm:t>
        <a:bodyPr/>
        <a:lstStyle/>
        <a:p>
          <a:endParaRPr lang="en-US"/>
        </a:p>
      </dgm:t>
    </dgm:pt>
    <dgm:pt modelId="{01956837-BAA9-4453-8F20-6734FCD0076D}">
      <dgm:prSet phldrT="[Text]" custT="1"/>
      <dgm:spPr/>
      <dgm:t>
        <a:bodyPr/>
        <a:lstStyle/>
        <a:p>
          <a:r>
            <a:rPr lang="en-US" sz="2000" dirty="0"/>
            <a:t>Direct interactions with the PowerShell team</a:t>
          </a:r>
        </a:p>
      </dgm:t>
    </dgm:pt>
    <dgm:pt modelId="{58A85CF5-27DB-4BDB-962D-A193485ACED8}" type="parTrans" cxnId="{984D0F0F-A06D-4F06-884B-703F74CF4D8F}">
      <dgm:prSet/>
      <dgm:spPr/>
      <dgm:t>
        <a:bodyPr/>
        <a:lstStyle/>
        <a:p>
          <a:endParaRPr lang="en-US"/>
        </a:p>
      </dgm:t>
    </dgm:pt>
    <dgm:pt modelId="{BBEC781C-8FBE-48C8-AF0B-EBAFD5101291}" type="sibTrans" cxnId="{984D0F0F-A06D-4F06-884B-703F74CF4D8F}">
      <dgm:prSet/>
      <dgm:spPr/>
      <dgm:t>
        <a:bodyPr/>
        <a:lstStyle/>
        <a:p>
          <a:endParaRPr lang="en-US"/>
        </a:p>
      </dgm:t>
    </dgm:pt>
    <dgm:pt modelId="{8251352F-817C-46A7-9718-8019F21388F2}">
      <dgm:prSet phldrT="[Text]" custT="1"/>
      <dgm:spPr/>
      <dgm:t>
        <a:bodyPr/>
        <a:lstStyle/>
        <a:p>
          <a:r>
            <a:rPr lang="en-US" sz="2000" dirty="0"/>
            <a:t>PowerShell in Cloud Shell is maintained by Microsoft with latest tools</a:t>
          </a:r>
        </a:p>
      </dgm:t>
    </dgm:pt>
    <dgm:pt modelId="{ABDC6524-C7CE-472A-902B-25385C8D6FB7}" type="parTrans" cxnId="{65FCF4DF-66A9-42E6-B466-DF3A150C74DB}">
      <dgm:prSet/>
      <dgm:spPr/>
      <dgm:t>
        <a:bodyPr/>
        <a:lstStyle/>
        <a:p>
          <a:endParaRPr lang="en-US"/>
        </a:p>
      </dgm:t>
    </dgm:pt>
    <dgm:pt modelId="{DB081160-1A87-41D9-9C9E-7C6B57D8A4BE}" type="sibTrans" cxnId="{65FCF4DF-66A9-42E6-B466-DF3A150C74DB}">
      <dgm:prSet/>
      <dgm:spPr/>
      <dgm:t>
        <a:bodyPr/>
        <a:lstStyle/>
        <a:p>
          <a:endParaRPr lang="en-US"/>
        </a:p>
      </dgm:t>
    </dgm:pt>
    <dgm:pt modelId="{6137BA8A-BC47-4950-BEB5-E0A39EBCA221}">
      <dgm:prSet phldrT="[Text]" custT="1"/>
      <dgm:spPr/>
      <dgm:t>
        <a:bodyPr/>
        <a:lstStyle/>
        <a:p>
          <a:r>
            <a:rPr lang="en-US" sz="2000" dirty="0"/>
            <a:t>Great OSS engagement</a:t>
          </a:r>
        </a:p>
      </dgm:t>
    </dgm:pt>
    <dgm:pt modelId="{4D2C562B-B0D7-4EE4-97C4-FEB02BFFB8D0}" type="parTrans" cxnId="{832A98CB-A9CA-449C-B400-A05ACF41EE99}">
      <dgm:prSet/>
      <dgm:spPr/>
      <dgm:t>
        <a:bodyPr/>
        <a:lstStyle/>
        <a:p>
          <a:endParaRPr lang="en-US"/>
        </a:p>
      </dgm:t>
    </dgm:pt>
    <dgm:pt modelId="{5DF88D39-04C9-4F17-BFE7-B14C3F0A1E53}" type="sibTrans" cxnId="{832A98CB-A9CA-449C-B400-A05ACF41EE99}">
      <dgm:prSet/>
      <dgm:spPr/>
      <dgm:t>
        <a:bodyPr/>
        <a:lstStyle/>
        <a:p>
          <a:endParaRPr lang="en-US"/>
        </a:p>
      </dgm:t>
    </dgm:pt>
    <dgm:pt modelId="{7D68F774-0190-4E65-B131-3037B776458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/>
            <a:t>Tremendous usage of PowerShell Gallery for publishing and downloading PowerShell artifacts</a:t>
          </a:r>
        </a:p>
      </dgm:t>
    </dgm:pt>
    <dgm:pt modelId="{86A51649-F439-4F5B-8572-27593B796815}" type="parTrans" cxnId="{10780265-A87F-473A-B334-EC7D12E35B00}">
      <dgm:prSet/>
      <dgm:spPr/>
      <dgm:t>
        <a:bodyPr/>
        <a:lstStyle/>
        <a:p>
          <a:endParaRPr lang="en-US"/>
        </a:p>
      </dgm:t>
    </dgm:pt>
    <dgm:pt modelId="{DACA913F-82D8-4438-9929-A9CFBA23CAFE}" type="sibTrans" cxnId="{10780265-A87F-473A-B334-EC7D12E35B00}">
      <dgm:prSet/>
      <dgm:spPr/>
      <dgm:t>
        <a:bodyPr/>
        <a:lstStyle/>
        <a:p>
          <a:endParaRPr lang="en-US"/>
        </a:p>
      </dgm:t>
    </dgm:pt>
    <dgm:pt modelId="{FCD3CBFF-5FC9-43C2-9EAA-F6F2206AEBEA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000" dirty="0"/>
            <a:t>User groups, PowerShell Conferences, Social media etc.</a:t>
          </a:r>
        </a:p>
      </dgm:t>
    </dgm:pt>
    <dgm:pt modelId="{87296D58-1B49-4B69-B396-959B37CED202}" type="parTrans" cxnId="{2B2F8528-3B36-417F-A5EC-E879010F9CD5}">
      <dgm:prSet/>
      <dgm:spPr/>
      <dgm:t>
        <a:bodyPr/>
        <a:lstStyle/>
        <a:p>
          <a:endParaRPr lang="en-US"/>
        </a:p>
      </dgm:t>
    </dgm:pt>
    <dgm:pt modelId="{2EC02837-CB11-427A-9284-08B772E2FDE8}" type="sibTrans" cxnId="{2B2F8528-3B36-417F-A5EC-E879010F9CD5}">
      <dgm:prSet/>
      <dgm:spPr/>
      <dgm:t>
        <a:bodyPr/>
        <a:lstStyle/>
        <a:p>
          <a:endParaRPr lang="en-US"/>
        </a:p>
      </dgm:t>
    </dgm:pt>
    <dgm:pt modelId="{40E8DB07-B98D-4062-8C5B-2DF77F9D705A}" type="pres">
      <dgm:prSet presAssocID="{A97C8D23-3012-4138-BF35-98472C675682}" presName="linearFlow" presStyleCnt="0">
        <dgm:presLayoutVars>
          <dgm:dir/>
          <dgm:animLvl val="lvl"/>
          <dgm:resizeHandles/>
        </dgm:presLayoutVars>
      </dgm:prSet>
      <dgm:spPr/>
    </dgm:pt>
    <dgm:pt modelId="{E7C637C7-0FBD-4957-A28D-C2DC49B9084C}" type="pres">
      <dgm:prSet presAssocID="{B3B717F4-0BCD-4D83-BE10-495A2999638F}" presName="compositeNode" presStyleCnt="0">
        <dgm:presLayoutVars>
          <dgm:bulletEnabled val="1"/>
        </dgm:presLayoutVars>
      </dgm:prSet>
      <dgm:spPr/>
    </dgm:pt>
    <dgm:pt modelId="{0F52AE69-784C-4A5E-9A47-DE2EA9205E3D}" type="pres">
      <dgm:prSet presAssocID="{B3B717F4-0BCD-4D83-BE10-495A2999638F}" presName="image" presStyleLbl="fgImgPlace1" presStyleIdx="0" presStyleCnt="3" custLinFactNeighborY="-33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99D5342-6512-441B-A197-AA2C0E30E614}" type="pres">
      <dgm:prSet presAssocID="{B3B717F4-0BCD-4D83-BE10-495A2999638F}" presName="childNode" presStyleLbl="node1" presStyleIdx="0" presStyleCnt="3" custScaleX="132932" custScaleY="99915" custLinFactNeighborX="12124" custLinFactNeighborY="-150">
        <dgm:presLayoutVars>
          <dgm:bulletEnabled val="1"/>
        </dgm:presLayoutVars>
      </dgm:prSet>
      <dgm:spPr/>
    </dgm:pt>
    <dgm:pt modelId="{AA8AAB98-0C11-4F87-BDAA-6E93329D664D}" type="pres">
      <dgm:prSet presAssocID="{B3B717F4-0BCD-4D83-BE10-495A2999638F}" presName="parentNode" presStyleLbl="revTx" presStyleIdx="0" presStyleCnt="3" custScaleY="94551" custLinFactNeighborX="-33699" custLinFactNeighborY="-1254">
        <dgm:presLayoutVars>
          <dgm:chMax val="0"/>
          <dgm:bulletEnabled val="1"/>
        </dgm:presLayoutVars>
      </dgm:prSet>
      <dgm:spPr/>
    </dgm:pt>
    <dgm:pt modelId="{55E5EF52-76A5-47FE-A4D0-5B6ADF581CC0}" type="pres">
      <dgm:prSet presAssocID="{97EA6650-868A-420A-ABA0-DA7C99CD332A}" presName="sibTrans" presStyleCnt="0"/>
      <dgm:spPr/>
    </dgm:pt>
    <dgm:pt modelId="{265D58FC-461E-45B2-B879-69D877BD1399}" type="pres">
      <dgm:prSet presAssocID="{11D4A37B-566B-4DB3-AFDD-25AEB8F7094A}" presName="compositeNode" presStyleCnt="0">
        <dgm:presLayoutVars>
          <dgm:bulletEnabled val="1"/>
        </dgm:presLayoutVars>
      </dgm:prSet>
      <dgm:spPr/>
    </dgm:pt>
    <dgm:pt modelId="{6FA10BBC-8359-44EE-AB38-07BAEA3EB92D}" type="pres">
      <dgm:prSet presAssocID="{11D4A37B-566B-4DB3-AFDD-25AEB8F7094A}" presName="image" presStyleLbl="fgImgPlace1" presStyleIdx="1" presStyleCnt="3" custLinFactNeighborX="159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31E22EDF-6BAC-49B8-AECD-62D0B2E99937}" type="pres">
      <dgm:prSet presAssocID="{11D4A37B-566B-4DB3-AFDD-25AEB8F7094A}" presName="childNode" presStyleLbl="node1" presStyleIdx="1" presStyleCnt="3" custScaleX="132932" custScaleY="99915" custLinFactNeighborX="6404">
        <dgm:presLayoutVars>
          <dgm:bulletEnabled val="1"/>
        </dgm:presLayoutVars>
      </dgm:prSet>
      <dgm:spPr/>
    </dgm:pt>
    <dgm:pt modelId="{A9167805-F0CB-4A06-82AE-7093043C6D56}" type="pres">
      <dgm:prSet presAssocID="{11D4A37B-566B-4DB3-AFDD-25AEB8F7094A}" presName="parentNode" presStyleLbl="revTx" presStyleIdx="1" presStyleCnt="3" custScaleY="94551" custLinFactNeighborX="-61821">
        <dgm:presLayoutVars>
          <dgm:chMax val="0"/>
          <dgm:bulletEnabled val="1"/>
        </dgm:presLayoutVars>
      </dgm:prSet>
      <dgm:spPr/>
    </dgm:pt>
    <dgm:pt modelId="{E4F8AA19-C2E9-453C-81AB-33387FAFE650}" type="pres">
      <dgm:prSet presAssocID="{EE9AA258-097D-43A9-8138-C8A2D288AFF5}" presName="sibTrans" presStyleCnt="0"/>
      <dgm:spPr/>
    </dgm:pt>
    <dgm:pt modelId="{5B923516-17CE-4A1E-AE01-12175DE2D133}" type="pres">
      <dgm:prSet presAssocID="{A59FB755-41FE-4773-B95C-C762B728E4B3}" presName="compositeNode" presStyleCnt="0">
        <dgm:presLayoutVars>
          <dgm:bulletEnabled val="1"/>
        </dgm:presLayoutVars>
      </dgm:prSet>
      <dgm:spPr/>
    </dgm:pt>
    <dgm:pt modelId="{734A1660-CEEA-4BEE-A52E-C2A7A973C38E}" type="pres">
      <dgm:prSet presAssocID="{A59FB755-41FE-4773-B95C-C762B728E4B3}" presName="image" presStyleLbl="fgImgPlace1" presStyleIdx="2" presStyleCnt="3" custLinFactNeighborX="39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F094A41-FB71-4EE7-AECD-2BA7DB2F0236}" type="pres">
      <dgm:prSet presAssocID="{A59FB755-41FE-4773-B95C-C762B728E4B3}" presName="childNode" presStyleLbl="node1" presStyleIdx="2" presStyleCnt="3" custScaleX="132932" custScaleY="99915" custLinFactNeighborX="1579">
        <dgm:presLayoutVars>
          <dgm:bulletEnabled val="1"/>
        </dgm:presLayoutVars>
      </dgm:prSet>
      <dgm:spPr/>
    </dgm:pt>
    <dgm:pt modelId="{05F6A347-FDFE-4E2F-816E-222505467AEA}" type="pres">
      <dgm:prSet presAssocID="{A59FB755-41FE-4773-B95C-C762B728E4B3}" presName="parentNode" presStyleLbl="revTx" presStyleIdx="2" presStyleCnt="3" custScaleY="94551" custLinFactNeighborX="-85858">
        <dgm:presLayoutVars>
          <dgm:chMax val="0"/>
          <dgm:bulletEnabled val="1"/>
        </dgm:presLayoutVars>
      </dgm:prSet>
      <dgm:spPr/>
    </dgm:pt>
  </dgm:ptLst>
  <dgm:cxnLst>
    <dgm:cxn modelId="{557D9500-E2C4-457D-8A2D-EA6388EBF605}" srcId="{A97C8D23-3012-4138-BF35-98472C675682}" destId="{11D4A37B-566B-4DB3-AFDD-25AEB8F7094A}" srcOrd="1" destOrd="0" parTransId="{5DFE39E9-B620-44D9-B53E-F46A0EA15C89}" sibTransId="{EE9AA258-097D-43A9-8138-C8A2D288AFF5}"/>
    <dgm:cxn modelId="{B3851E01-1CF1-43A3-833E-61D91EFB8D95}" type="presOf" srcId="{B3B717F4-0BCD-4D83-BE10-495A2999638F}" destId="{AA8AAB98-0C11-4F87-BDAA-6E93329D664D}" srcOrd="0" destOrd="0" presId="urn:microsoft.com/office/officeart/2005/8/layout/hList2"/>
    <dgm:cxn modelId="{984D0F0F-A06D-4F06-884B-703F74CF4D8F}" srcId="{11D4A37B-566B-4DB3-AFDD-25AEB8F7094A}" destId="{01956837-BAA9-4453-8F20-6734FCD0076D}" srcOrd="1" destOrd="0" parTransId="{58A85CF5-27DB-4BDB-962D-A193485ACED8}" sibTransId="{BBEC781C-8FBE-48C8-AF0B-EBAFD5101291}"/>
    <dgm:cxn modelId="{F0EC7322-5E1D-4BD9-8FE6-A6962DA1C9A9}" srcId="{A97C8D23-3012-4138-BF35-98472C675682}" destId="{B3B717F4-0BCD-4D83-BE10-495A2999638F}" srcOrd="0" destOrd="0" parTransId="{6D523247-DB1A-448F-A01C-EF16DB1E5DAC}" sibTransId="{97EA6650-868A-420A-ABA0-DA7C99CD332A}"/>
    <dgm:cxn modelId="{BD4ABD23-87A0-49F6-8D55-E31BC7C8910F}" type="presOf" srcId="{378119ED-96CE-4EC1-AB37-971F4FC65DD1}" destId="{F99D5342-6512-441B-A197-AA2C0E30E614}" srcOrd="0" destOrd="2" presId="urn:microsoft.com/office/officeart/2005/8/layout/hList2"/>
    <dgm:cxn modelId="{2B2F8528-3B36-417F-A5EC-E879010F9CD5}" srcId="{A59FB755-41FE-4773-B95C-C762B728E4B3}" destId="{FCD3CBFF-5FC9-43C2-9EAA-F6F2206AEBEA}" srcOrd="2" destOrd="0" parTransId="{87296D58-1B49-4B69-B396-959B37CED202}" sibTransId="{2EC02837-CB11-427A-9284-08B772E2FDE8}"/>
    <dgm:cxn modelId="{10780265-A87F-473A-B334-EC7D12E35B00}" srcId="{A59FB755-41FE-4773-B95C-C762B728E4B3}" destId="{7D68F774-0190-4E65-B131-3037B7764589}" srcOrd="1" destOrd="0" parTransId="{86A51649-F439-4F5B-8572-27593B796815}" sibTransId="{DACA913F-82D8-4438-9929-A9CFBA23CAFE}"/>
    <dgm:cxn modelId="{CC730E49-03CF-4D4E-AB43-90ACA6118546}" type="presOf" srcId="{C50DAC8B-193A-4C67-BE86-9F57063862A8}" destId="{F99D5342-6512-441B-A197-AA2C0E30E614}" srcOrd="0" destOrd="0" presId="urn:microsoft.com/office/officeart/2005/8/layout/hList2"/>
    <dgm:cxn modelId="{077F1E4F-186A-4613-8DF9-4F5DDDD63791}" type="presOf" srcId="{A97C8D23-3012-4138-BF35-98472C675682}" destId="{40E8DB07-B98D-4062-8C5B-2DF77F9D705A}" srcOrd="0" destOrd="0" presId="urn:microsoft.com/office/officeart/2005/8/layout/hList2"/>
    <dgm:cxn modelId="{553ED574-7592-448E-9595-3691DBCF2C02}" srcId="{B3B717F4-0BCD-4D83-BE10-495A2999638F}" destId="{C50DAC8B-193A-4C67-BE86-9F57063862A8}" srcOrd="0" destOrd="0" parTransId="{A32B1D6C-3409-4DB8-B0D1-3CDB3A624A51}" sibTransId="{427D84DE-281E-4649-919A-E67B2AE80552}"/>
    <dgm:cxn modelId="{D5C4F454-34FF-477D-8EFE-BB9FF94CE49C}" srcId="{B3B717F4-0BCD-4D83-BE10-495A2999638F}" destId="{378119ED-96CE-4EC1-AB37-971F4FC65DD1}" srcOrd="2" destOrd="0" parTransId="{0B2FDCC0-20CA-4146-8F1C-DD1DCE702979}" sibTransId="{C1A1F341-6E79-48C5-A622-2E9110F8AC0D}"/>
    <dgm:cxn modelId="{D202F676-E4DC-4C6E-AEF2-33E3D32BA8E5}" type="presOf" srcId="{7D68F774-0190-4E65-B131-3037B7764589}" destId="{DF094A41-FB71-4EE7-AECD-2BA7DB2F0236}" srcOrd="0" destOrd="1" presId="urn:microsoft.com/office/officeart/2005/8/layout/hList2"/>
    <dgm:cxn modelId="{1E25D557-8CA3-44B1-A237-46247C92FF1C}" type="presOf" srcId="{6137BA8A-BC47-4950-BEB5-E0A39EBCA221}" destId="{DF094A41-FB71-4EE7-AECD-2BA7DB2F0236}" srcOrd="0" destOrd="0" presId="urn:microsoft.com/office/officeart/2005/8/layout/hList2"/>
    <dgm:cxn modelId="{F77D687C-A25B-48B0-B205-722CE2905392}" srcId="{11D4A37B-566B-4DB3-AFDD-25AEB8F7094A}" destId="{8E23E442-6E3F-4C06-92AA-2CD1617BC4B1}" srcOrd="0" destOrd="0" parTransId="{2DD19BA7-8B1E-4468-8560-EBB8E2DCA1CF}" sibTransId="{998EBA9F-36EB-4D3E-8925-0A93B3D2E7DB}"/>
    <dgm:cxn modelId="{8448C97D-8ACA-40C5-8C31-7B2FCDD05461}" type="presOf" srcId="{8E23E442-6E3F-4C06-92AA-2CD1617BC4B1}" destId="{31E22EDF-6BAC-49B8-AECD-62D0B2E99937}" srcOrd="0" destOrd="0" presId="urn:microsoft.com/office/officeart/2005/8/layout/hList2"/>
    <dgm:cxn modelId="{7A9BAB96-0154-4B23-81C9-E05F0E471560}" type="presOf" srcId="{8251352F-817C-46A7-9718-8019F21388F2}" destId="{31E22EDF-6BAC-49B8-AECD-62D0B2E99937}" srcOrd="0" destOrd="2" presId="urn:microsoft.com/office/officeart/2005/8/layout/hList2"/>
    <dgm:cxn modelId="{2D1E019E-F23B-4745-BEE8-1FAE09C96073}" srcId="{A97C8D23-3012-4138-BF35-98472C675682}" destId="{A59FB755-41FE-4773-B95C-C762B728E4B3}" srcOrd="2" destOrd="0" parTransId="{8EE5536F-02AB-46B2-91F6-E7F98FC35646}" sibTransId="{867DF9F9-7991-486F-BD73-DEEC4DA8FF80}"/>
    <dgm:cxn modelId="{A83DB8AB-9C55-44EF-99B1-64226537482D}" type="presOf" srcId="{A59FB755-41FE-4773-B95C-C762B728E4B3}" destId="{05F6A347-FDFE-4E2F-816E-222505467AEA}" srcOrd="0" destOrd="0" presId="urn:microsoft.com/office/officeart/2005/8/layout/hList2"/>
    <dgm:cxn modelId="{1129E7B7-308F-462E-80FC-160FBC1C3309}" type="presOf" srcId="{01956837-BAA9-4453-8F20-6734FCD0076D}" destId="{31E22EDF-6BAC-49B8-AECD-62D0B2E99937}" srcOrd="0" destOrd="1" presId="urn:microsoft.com/office/officeart/2005/8/layout/hList2"/>
    <dgm:cxn modelId="{832A98CB-A9CA-449C-B400-A05ACF41EE99}" srcId="{A59FB755-41FE-4773-B95C-C762B728E4B3}" destId="{6137BA8A-BC47-4950-BEB5-E0A39EBCA221}" srcOrd="0" destOrd="0" parTransId="{4D2C562B-B0D7-4EE4-97C4-FEB02BFFB8D0}" sibTransId="{5DF88D39-04C9-4F17-BFE7-B14C3F0A1E53}"/>
    <dgm:cxn modelId="{DBED23CD-E1B5-4611-A771-EFFA9FB32A2D}" type="presOf" srcId="{11D4A37B-566B-4DB3-AFDD-25AEB8F7094A}" destId="{A9167805-F0CB-4A06-82AE-7093043C6D56}" srcOrd="0" destOrd="0" presId="urn:microsoft.com/office/officeart/2005/8/layout/hList2"/>
    <dgm:cxn modelId="{DFF3A7DD-8066-4E55-BDA5-D9333C948A24}" type="presOf" srcId="{FCD3CBFF-5FC9-43C2-9EAA-F6F2206AEBEA}" destId="{DF094A41-FB71-4EE7-AECD-2BA7DB2F0236}" srcOrd="0" destOrd="2" presId="urn:microsoft.com/office/officeart/2005/8/layout/hList2"/>
    <dgm:cxn modelId="{65FCF4DF-66A9-42E6-B466-DF3A150C74DB}" srcId="{11D4A37B-566B-4DB3-AFDD-25AEB8F7094A}" destId="{8251352F-817C-46A7-9718-8019F21388F2}" srcOrd="2" destOrd="0" parTransId="{ABDC6524-C7CE-472A-902B-25385C8D6FB7}" sibTransId="{DB081160-1A87-41D9-9C9E-7C6B57D8A4BE}"/>
    <dgm:cxn modelId="{1F4907E5-80FF-4AE8-8D35-2E00BB42C5EA}" srcId="{B3B717F4-0BCD-4D83-BE10-495A2999638F}" destId="{4A7F73A2-D506-4234-A4B7-C502C6C0BD16}" srcOrd="1" destOrd="0" parTransId="{4DE67EE7-8EED-45E8-B035-8E58D04D405E}" sibTransId="{BBE0410B-F9AA-4E39-AA8B-A5545E5FE0C4}"/>
    <dgm:cxn modelId="{05BB96FA-CCA7-4B32-907E-CE373A3CA977}" type="presOf" srcId="{4A7F73A2-D506-4234-A4B7-C502C6C0BD16}" destId="{F99D5342-6512-441B-A197-AA2C0E30E614}" srcOrd="0" destOrd="1" presId="urn:microsoft.com/office/officeart/2005/8/layout/hList2"/>
    <dgm:cxn modelId="{452D5EE7-B129-4B1D-A18D-4BFD6B33887C}" type="presParOf" srcId="{40E8DB07-B98D-4062-8C5B-2DF77F9D705A}" destId="{E7C637C7-0FBD-4957-A28D-C2DC49B9084C}" srcOrd="0" destOrd="0" presId="urn:microsoft.com/office/officeart/2005/8/layout/hList2"/>
    <dgm:cxn modelId="{6B71F977-D963-446B-815A-25E2B2256648}" type="presParOf" srcId="{E7C637C7-0FBD-4957-A28D-C2DC49B9084C}" destId="{0F52AE69-784C-4A5E-9A47-DE2EA9205E3D}" srcOrd="0" destOrd="0" presId="urn:microsoft.com/office/officeart/2005/8/layout/hList2"/>
    <dgm:cxn modelId="{6B087473-34AF-4579-8333-E9FDA51593EB}" type="presParOf" srcId="{E7C637C7-0FBD-4957-A28D-C2DC49B9084C}" destId="{F99D5342-6512-441B-A197-AA2C0E30E614}" srcOrd="1" destOrd="0" presId="urn:microsoft.com/office/officeart/2005/8/layout/hList2"/>
    <dgm:cxn modelId="{A6A91B36-0277-4DA3-8888-DA2F0A1509CC}" type="presParOf" srcId="{E7C637C7-0FBD-4957-A28D-C2DC49B9084C}" destId="{AA8AAB98-0C11-4F87-BDAA-6E93329D664D}" srcOrd="2" destOrd="0" presId="urn:microsoft.com/office/officeart/2005/8/layout/hList2"/>
    <dgm:cxn modelId="{43A9FD2D-09DF-43F2-B9BF-37B6B93837D7}" type="presParOf" srcId="{40E8DB07-B98D-4062-8C5B-2DF77F9D705A}" destId="{55E5EF52-76A5-47FE-A4D0-5B6ADF581CC0}" srcOrd="1" destOrd="0" presId="urn:microsoft.com/office/officeart/2005/8/layout/hList2"/>
    <dgm:cxn modelId="{0743D732-80E3-40B6-8130-B0889B6F6594}" type="presParOf" srcId="{40E8DB07-B98D-4062-8C5B-2DF77F9D705A}" destId="{265D58FC-461E-45B2-B879-69D877BD1399}" srcOrd="2" destOrd="0" presId="urn:microsoft.com/office/officeart/2005/8/layout/hList2"/>
    <dgm:cxn modelId="{CF698913-CC45-4489-8917-612385FC17D0}" type="presParOf" srcId="{265D58FC-461E-45B2-B879-69D877BD1399}" destId="{6FA10BBC-8359-44EE-AB38-07BAEA3EB92D}" srcOrd="0" destOrd="0" presId="urn:microsoft.com/office/officeart/2005/8/layout/hList2"/>
    <dgm:cxn modelId="{711F193A-C03E-49F2-87C2-8A07B873C2C5}" type="presParOf" srcId="{265D58FC-461E-45B2-B879-69D877BD1399}" destId="{31E22EDF-6BAC-49B8-AECD-62D0B2E99937}" srcOrd="1" destOrd="0" presId="urn:microsoft.com/office/officeart/2005/8/layout/hList2"/>
    <dgm:cxn modelId="{456C7CE4-D4FB-49E9-8449-0712C04574FD}" type="presParOf" srcId="{265D58FC-461E-45B2-B879-69D877BD1399}" destId="{A9167805-F0CB-4A06-82AE-7093043C6D56}" srcOrd="2" destOrd="0" presId="urn:microsoft.com/office/officeart/2005/8/layout/hList2"/>
    <dgm:cxn modelId="{89C42752-6356-4899-BA74-CB87755B39B5}" type="presParOf" srcId="{40E8DB07-B98D-4062-8C5B-2DF77F9D705A}" destId="{E4F8AA19-C2E9-453C-81AB-33387FAFE650}" srcOrd="3" destOrd="0" presId="urn:microsoft.com/office/officeart/2005/8/layout/hList2"/>
    <dgm:cxn modelId="{2675491B-5779-4B05-B500-37D5386E4B5F}" type="presParOf" srcId="{40E8DB07-B98D-4062-8C5B-2DF77F9D705A}" destId="{5B923516-17CE-4A1E-AE01-12175DE2D133}" srcOrd="4" destOrd="0" presId="urn:microsoft.com/office/officeart/2005/8/layout/hList2"/>
    <dgm:cxn modelId="{94178061-087F-4DCF-B963-262816A183AA}" type="presParOf" srcId="{5B923516-17CE-4A1E-AE01-12175DE2D133}" destId="{734A1660-CEEA-4BEE-A52E-C2A7A973C38E}" srcOrd="0" destOrd="0" presId="urn:microsoft.com/office/officeart/2005/8/layout/hList2"/>
    <dgm:cxn modelId="{F323E825-BBCA-4AE8-A89C-FA11E154A890}" type="presParOf" srcId="{5B923516-17CE-4A1E-AE01-12175DE2D133}" destId="{DF094A41-FB71-4EE7-AECD-2BA7DB2F0236}" srcOrd="1" destOrd="0" presId="urn:microsoft.com/office/officeart/2005/8/layout/hList2"/>
    <dgm:cxn modelId="{40664B6E-F9FB-4D13-8DE4-D35EE5CD8262}" type="presParOf" srcId="{5B923516-17CE-4A1E-AE01-12175DE2D133}" destId="{05F6A347-FDFE-4E2F-816E-222505467AE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FCF94-3A65-4E10-AC3C-33AF22E3E422}">
      <dsp:nvSpPr>
        <dsp:cNvPr id="0" name=""/>
        <dsp:cNvSpPr/>
      </dsp:nvSpPr>
      <dsp:spPr>
        <a:xfrm>
          <a:off x="2353" y="0"/>
          <a:ext cx="3661816" cy="48594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Ubiquity</a:t>
          </a:r>
        </a:p>
      </dsp:txBody>
      <dsp:txXfrm>
        <a:off x="2353" y="1943780"/>
        <a:ext cx="3661816" cy="1943780"/>
      </dsp:txXfrm>
    </dsp:sp>
    <dsp:sp modelId="{1EBC51D3-81CD-4516-A3D5-7B2903DDEBBE}">
      <dsp:nvSpPr>
        <dsp:cNvPr id="0" name=""/>
        <dsp:cNvSpPr/>
      </dsp:nvSpPr>
      <dsp:spPr>
        <a:xfrm>
          <a:off x="1025894" y="263604"/>
          <a:ext cx="1614734" cy="16741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4842E-29A4-4053-89CE-6EE973ADC921}">
      <dsp:nvSpPr>
        <dsp:cNvPr id="0" name=""/>
        <dsp:cNvSpPr/>
      </dsp:nvSpPr>
      <dsp:spPr>
        <a:xfrm>
          <a:off x="3779664" y="0"/>
          <a:ext cx="3661816" cy="4859451"/>
        </a:xfrm>
        <a:prstGeom prst="roundRect">
          <a:avLst>
            <a:gd name="adj" fmla="val 10000"/>
          </a:avLst>
        </a:prstGeom>
        <a:solidFill>
          <a:schemeClr val="accent2">
            <a:hueOff val="-5994435"/>
            <a:satOff val="-455"/>
            <a:lumOff val="1343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Agility</a:t>
          </a:r>
        </a:p>
      </dsp:txBody>
      <dsp:txXfrm>
        <a:off x="3779664" y="1943780"/>
        <a:ext cx="3661816" cy="1943780"/>
      </dsp:txXfrm>
    </dsp:sp>
    <dsp:sp modelId="{9A757964-393F-4CBF-A6A7-702A7ADB91CD}">
      <dsp:nvSpPr>
        <dsp:cNvPr id="0" name=""/>
        <dsp:cNvSpPr/>
      </dsp:nvSpPr>
      <dsp:spPr>
        <a:xfrm>
          <a:off x="4795834" y="302862"/>
          <a:ext cx="1618197" cy="16181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65542-12E9-4D85-A8A9-E37DBB3EDD5D}">
      <dsp:nvSpPr>
        <dsp:cNvPr id="0" name=""/>
        <dsp:cNvSpPr/>
      </dsp:nvSpPr>
      <dsp:spPr>
        <a:xfrm>
          <a:off x="7545696" y="0"/>
          <a:ext cx="3661816" cy="4859451"/>
        </a:xfrm>
        <a:prstGeom prst="roundRect">
          <a:avLst>
            <a:gd name="adj" fmla="val 10000"/>
          </a:avLst>
        </a:prstGeom>
        <a:solidFill>
          <a:schemeClr val="accent2">
            <a:hueOff val="-11988871"/>
            <a:satOff val="-911"/>
            <a:lumOff val="2686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Community</a:t>
          </a:r>
        </a:p>
      </dsp:txBody>
      <dsp:txXfrm>
        <a:off x="7545696" y="1943780"/>
        <a:ext cx="3661816" cy="1943780"/>
      </dsp:txXfrm>
    </dsp:sp>
    <dsp:sp modelId="{5D2BC8E2-9DB9-4658-8A17-585C97E20538}">
      <dsp:nvSpPr>
        <dsp:cNvPr id="0" name=""/>
        <dsp:cNvSpPr/>
      </dsp:nvSpPr>
      <dsp:spPr>
        <a:xfrm>
          <a:off x="8567506" y="291567"/>
          <a:ext cx="1618197" cy="161819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76471-DBF7-48E2-97BE-23EEAF28535D}">
      <dsp:nvSpPr>
        <dsp:cNvPr id="0" name=""/>
        <dsp:cNvSpPr/>
      </dsp:nvSpPr>
      <dsp:spPr>
        <a:xfrm>
          <a:off x="454066" y="3704682"/>
          <a:ext cx="10313077" cy="728917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EF143-E6B5-4DD5-8C08-BF2134A8DBFB}">
      <dsp:nvSpPr>
        <dsp:cNvPr id="0" name=""/>
        <dsp:cNvSpPr/>
      </dsp:nvSpPr>
      <dsp:spPr>
        <a:xfrm>
          <a:off x="827894" y="127294"/>
          <a:ext cx="2526307" cy="87735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2ABE5-8946-4216-BFE5-52FADA35DFB0}">
      <dsp:nvSpPr>
        <dsp:cNvPr id="0" name=""/>
        <dsp:cNvSpPr/>
      </dsp:nvSpPr>
      <dsp:spPr>
        <a:xfrm>
          <a:off x="1850168" y="2275635"/>
          <a:ext cx="489594" cy="31334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99313-FE4A-41A6-B42D-15C8188F8499}">
      <dsp:nvSpPr>
        <dsp:cNvPr id="0" name=""/>
        <dsp:cNvSpPr/>
      </dsp:nvSpPr>
      <dsp:spPr>
        <a:xfrm>
          <a:off x="573282" y="2526307"/>
          <a:ext cx="3043366" cy="587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4590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53" b="1" kern="0" dirty="0">
            <a:gradFill>
              <a:gsLst>
                <a:gs pos="2917">
                  <a:srgbClr val="505050"/>
                </a:gs>
                <a:gs pos="100000">
                  <a:srgbClr val="505050"/>
                </a:gs>
              </a:gsLst>
              <a:lin ang="5400000" scaled="0"/>
            </a:gradFill>
            <a:latin typeface="Segoe UI Light"/>
            <a:ea typeface="+mn-ea"/>
            <a:cs typeface="+mn-cs"/>
          </a:endParaRPr>
        </a:p>
      </dsp:txBody>
      <dsp:txXfrm>
        <a:off x="573282" y="2526307"/>
        <a:ext cx="3043366" cy="587513"/>
      </dsp:txXfrm>
    </dsp:sp>
    <dsp:sp modelId="{F934E5A8-F9EE-49EA-83A3-9CE5CA28421B}">
      <dsp:nvSpPr>
        <dsp:cNvPr id="0" name=""/>
        <dsp:cNvSpPr/>
      </dsp:nvSpPr>
      <dsp:spPr>
        <a:xfrm>
          <a:off x="1746374" y="1072407"/>
          <a:ext cx="881270" cy="88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Data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 XML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 JSON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 CSV</a:t>
          </a:r>
        </a:p>
      </dsp:txBody>
      <dsp:txXfrm>
        <a:off x="1875433" y="1201466"/>
        <a:ext cx="623152" cy="623152"/>
      </dsp:txXfrm>
    </dsp:sp>
    <dsp:sp modelId="{731F0C59-5BF1-461E-8976-3ECC3F5A8D48}">
      <dsp:nvSpPr>
        <dsp:cNvPr id="0" name=""/>
        <dsp:cNvSpPr/>
      </dsp:nvSpPr>
      <dsp:spPr>
        <a:xfrm>
          <a:off x="1115776" y="411259"/>
          <a:ext cx="881270" cy="88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.NET APIs</a:t>
          </a:r>
        </a:p>
      </dsp:txBody>
      <dsp:txXfrm>
        <a:off x="1244835" y="540318"/>
        <a:ext cx="623152" cy="623152"/>
      </dsp:txXfrm>
    </dsp:sp>
    <dsp:sp modelId="{EDDA89A4-A4F6-425D-90BD-D33D264111ED}">
      <dsp:nvSpPr>
        <dsp:cNvPr id="0" name=""/>
        <dsp:cNvSpPr/>
      </dsp:nvSpPr>
      <dsp:spPr>
        <a:xfrm>
          <a:off x="2016630" y="198187"/>
          <a:ext cx="881270" cy="88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Native APIs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 Win32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 WMI/CIM</a:t>
          </a:r>
        </a:p>
      </dsp:txBody>
      <dsp:txXfrm>
        <a:off x="2145689" y="327246"/>
        <a:ext cx="623152" cy="623152"/>
      </dsp:txXfrm>
    </dsp:sp>
    <dsp:sp modelId="{70AB58A6-4142-438C-BAFE-1846DB3F970A}">
      <dsp:nvSpPr>
        <dsp:cNvPr id="0" name=""/>
        <dsp:cNvSpPr/>
      </dsp:nvSpPr>
      <dsp:spPr>
        <a:xfrm>
          <a:off x="724100" y="19583"/>
          <a:ext cx="2741729" cy="21933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AAB98-0C11-4F87-BDAA-6E93329D664D}">
      <dsp:nvSpPr>
        <dsp:cNvPr id="0" name=""/>
        <dsp:cNvSpPr/>
      </dsp:nvSpPr>
      <dsp:spPr>
        <a:xfrm rot="16200000">
          <a:off x="-1447372" y="2721421"/>
          <a:ext cx="3974820" cy="490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2393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Ubiquity</a:t>
          </a:r>
        </a:p>
      </dsp:txBody>
      <dsp:txXfrm>
        <a:off x="-1447372" y="2721421"/>
        <a:ext cx="3974820" cy="490271"/>
      </dsp:txXfrm>
    </dsp:sp>
    <dsp:sp modelId="{F99D5342-6512-441B-A197-AA2C0E30E614}">
      <dsp:nvSpPr>
        <dsp:cNvPr id="0" name=""/>
        <dsp:cNvSpPr/>
      </dsp:nvSpPr>
      <dsp:spPr>
        <a:xfrm>
          <a:off x="844355" y="912809"/>
          <a:ext cx="3246297" cy="4200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32393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dirty="0"/>
            <a:t>PowerShell Core is supported on Linux, MacOS, and Windows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dirty="0"/>
            <a:t>PowerShell in Cloud Shell enables Azure management from any browser or phone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dirty="0"/>
            <a:t>PowerShell integration in VS Code, docs.microsoft.com, Azure services</a:t>
          </a:r>
        </a:p>
      </dsp:txBody>
      <dsp:txXfrm>
        <a:off x="844355" y="912809"/>
        <a:ext cx="3246297" cy="4200317"/>
      </dsp:txXfrm>
    </dsp:sp>
    <dsp:sp modelId="{0F52AE69-784C-4A5E-9A47-DE2EA9205E3D}">
      <dsp:nvSpPr>
        <dsp:cNvPr id="0" name=""/>
        <dsp:cNvSpPr/>
      </dsp:nvSpPr>
      <dsp:spPr>
        <a:xfrm>
          <a:off x="460118" y="237537"/>
          <a:ext cx="980543" cy="9805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67805-F0CB-4A06-82AE-7093043C6D56}">
      <dsp:nvSpPr>
        <dsp:cNvPr id="0" name=""/>
        <dsp:cNvSpPr/>
      </dsp:nvSpPr>
      <dsp:spPr>
        <a:xfrm rot="16200000">
          <a:off x="2393179" y="2774138"/>
          <a:ext cx="3974820" cy="490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2393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Agility</a:t>
          </a:r>
        </a:p>
      </dsp:txBody>
      <dsp:txXfrm>
        <a:off x="2393179" y="2774138"/>
        <a:ext cx="3974820" cy="490271"/>
      </dsp:txXfrm>
    </dsp:sp>
    <dsp:sp modelId="{31E22EDF-6BAC-49B8-AECD-62D0B2E99937}">
      <dsp:nvSpPr>
        <dsp:cNvPr id="0" name=""/>
        <dsp:cNvSpPr/>
      </dsp:nvSpPr>
      <dsp:spPr>
        <a:xfrm>
          <a:off x="4683095" y="919115"/>
          <a:ext cx="3246297" cy="4200317"/>
        </a:xfrm>
        <a:prstGeom prst="rect">
          <a:avLst/>
        </a:prstGeom>
        <a:solidFill>
          <a:schemeClr val="accent2">
            <a:hueOff val="-5994435"/>
            <a:satOff val="-455"/>
            <a:lumOff val="1343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32393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Faster release cycles and transparent development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Direct interactions with the PowerShell team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PowerShell in Cloud Shell is maintained by Microsoft with latest tools</a:t>
          </a:r>
        </a:p>
      </dsp:txBody>
      <dsp:txXfrm>
        <a:off x="4683095" y="919115"/>
        <a:ext cx="3246297" cy="4200317"/>
      </dsp:txXfrm>
    </dsp:sp>
    <dsp:sp modelId="{6FA10BBC-8359-44EE-AB38-07BAEA3EB92D}">
      <dsp:nvSpPr>
        <dsp:cNvPr id="0" name=""/>
        <dsp:cNvSpPr/>
      </dsp:nvSpPr>
      <dsp:spPr>
        <a:xfrm>
          <a:off x="4594863" y="270170"/>
          <a:ext cx="980543" cy="9805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6A347-FDFE-4E2F-816E-222505467AEA}">
      <dsp:nvSpPr>
        <dsp:cNvPr id="0" name=""/>
        <dsp:cNvSpPr/>
      </dsp:nvSpPr>
      <dsp:spPr>
        <a:xfrm rot="16200000">
          <a:off x="6253759" y="2774138"/>
          <a:ext cx="3974820" cy="490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2393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Community</a:t>
          </a:r>
        </a:p>
      </dsp:txBody>
      <dsp:txXfrm>
        <a:off x="6253759" y="2774138"/>
        <a:ext cx="3974820" cy="490271"/>
      </dsp:txXfrm>
    </dsp:sp>
    <dsp:sp modelId="{DF094A41-FB71-4EE7-AECD-2BA7DB2F0236}">
      <dsp:nvSpPr>
        <dsp:cNvPr id="0" name=""/>
        <dsp:cNvSpPr/>
      </dsp:nvSpPr>
      <dsp:spPr>
        <a:xfrm>
          <a:off x="8543691" y="919115"/>
          <a:ext cx="3246297" cy="4200317"/>
        </a:xfrm>
        <a:prstGeom prst="rect">
          <a:avLst/>
        </a:prstGeom>
        <a:solidFill>
          <a:schemeClr val="accent2">
            <a:hueOff val="-11988871"/>
            <a:satOff val="-911"/>
            <a:lumOff val="26861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32393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Great OSS engagement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Tremendous usage of PowerShell Gallery for publishing and downloading PowerShell artifacts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User groups, PowerShell Conferences, Social media etc.</a:t>
          </a:r>
        </a:p>
      </dsp:txBody>
      <dsp:txXfrm>
        <a:off x="8543691" y="919115"/>
        <a:ext cx="3246297" cy="4200317"/>
      </dsp:txXfrm>
    </dsp:sp>
    <dsp:sp modelId="{734A1660-CEEA-4BEE-A52E-C2A7A973C38E}">
      <dsp:nvSpPr>
        <dsp:cNvPr id="0" name=""/>
        <dsp:cNvSpPr/>
      </dsp:nvSpPr>
      <dsp:spPr>
        <a:xfrm>
          <a:off x="8455506" y="270170"/>
          <a:ext cx="980543" cy="9805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10/15/2018 3:45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63BEB-861F-4E2A-ABE5-FBB9790D56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9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29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63BEB-861F-4E2A-ABE5-FBB9790D56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7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3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7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35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89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9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3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5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0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2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77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0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53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73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>
              <a:solidFill>
                <a:schemeClr val="tx1"/>
              </a:solidFill>
              <a:effectLst/>
              <a:latin typeface="Segoe UI Light" pitchFamily="34" charset="0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5C779-C7A8-4D8F-8CF3-533D36856DB4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10/15/2018 3:45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82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DC7D-F4BE-4668-920D-08874925A5D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10/15/2018 3:45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19942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7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0F7D-4A71-49D9-9DF2-CF5C18D5E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2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7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10/15/2018 3:45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6D6275-D5B4-459A-B2A3-212CA60D230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38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3468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600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774799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07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37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1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792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47563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676586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87858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 userDrawn="1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E0DD1-7314-40E4-B005-4675E7F16565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C13F-9CD2-43A4-B074-2FB746E1C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31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sole Standard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916832"/>
            <a:ext cx="11521280" cy="2203680"/>
          </a:xfrm>
        </p:spPr>
        <p:txBody>
          <a:bodyPr/>
          <a:lstStyle>
            <a:lvl1pPr>
              <a:tabLst>
                <a:tab pos="355600" algn="l"/>
                <a:tab pos="723900" algn="l"/>
                <a:tab pos="1168400" algn="l"/>
                <a:tab pos="1612900" algn="l"/>
                <a:tab pos="2057400" algn="l"/>
              </a:tabLst>
              <a:defRPr sz="2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defTabSz="444500">
              <a:buFont typeface="Arial" pitchFamily="34" charset="0"/>
              <a:buChar char="•"/>
              <a:tabLst>
                <a:tab pos="355600" algn="l"/>
                <a:tab pos="762000" algn="l"/>
                <a:tab pos="1168400" algn="l"/>
                <a:tab pos="1612900" algn="l"/>
                <a:tab pos="2057400" algn="l"/>
              </a:tabLst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Font typeface="Arial" pitchFamily="34" charset="0"/>
              <a:buChar char="•"/>
              <a:tabLst>
                <a:tab pos="355600" algn="l"/>
                <a:tab pos="723900" algn="l"/>
                <a:tab pos="1168400" algn="l"/>
                <a:tab pos="1612900" algn="l"/>
                <a:tab pos="2057400" algn="l"/>
              </a:tabLst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itchFamily="34" charset="0"/>
              <a:buChar char="•"/>
              <a:tabLst>
                <a:tab pos="355600" algn="l"/>
                <a:tab pos="723900" algn="l"/>
                <a:tab pos="1168400" algn="l"/>
                <a:tab pos="1612900" algn="l"/>
                <a:tab pos="2057400" algn="l"/>
              </a:tabLst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itchFamily="34" charset="0"/>
              <a:buChar char="•"/>
              <a:tabLst>
                <a:tab pos="355600" algn="l"/>
                <a:tab pos="723900" algn="l"/>
                <a:tab pos="1168400" algn="l"/>
                <a:tab pos="1612900" algn="l"/>
                <a:tab pos="2057400" algn="l"/>
              </a:tabLst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0" y="595717"/>
            <a:ext cx="12192000" cy="553998"/>
          </a:xfrm>
          <a:prstGeom prst="rect">
            <a:avLst/>
          </a:prstGeom>
          <a:solidFill>
            <a:srgbClr val="405E9B"/>
          </a:solidFill>
        </p:spPr>
        <p:txBody>
          <a:bodyPr lIns="360000" anchor="ctr"/>
          <a:lstStyle>
            <a:lvl1pPr algn="l">
              <a:defRPr sz="3600" b="0">
                <a:solidFill>
                  <a:srgbClr val="C8C5E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15245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 hidden="1"/>
          <p:cNvSpPr txBox="1">
            <a:spLocks/>
          </p:cNvSpPr>
          <p:nvPr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2" name="Title Placeholder 2">
            <a:extLst>
              <a:ext uri="{FF2B5EF4-FFF2-40B4-BE49-F238E27FC236}">
                <a16:creationId xmlns:a16="http://schemas.microsoft.com/office/drawing/2014/main" id="{E901D344-ED89-49CF-99A7-86594A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599" cy="635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Segoe Semibold" charset="0"/>
                <a:ea typeface="Segoe Semibold" charset="0"/>
                <a:cs typeface="Segoe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99162F-3F7B-2242-A1B2-486A63B6C5DF}"/>
              </a:ext>
            </a:extLst>
          </p:cNvPr>
          <p:cNvSpPr>
            <a:spLocks noGrp="1"/>
          </p:cNvSpPr>
          <p:nvPr>
            <p:ph type="subTitle" idx="27"/>
          </p:nvPr>
        </p:nvSpPr>
        <p:spPr>
          <a:xfrm>
            <a:off x="457200" y="1051560"/>
            <a:ext cx="11277600" cy="685800"/>
          </a:xfrm>
        </p:spPr>
        <p:txBody>
          <a:bodyPr/>
          <a:lstStyle>
            <a:lvl1pPr marL="0" indent="0" algn="l">
              <a:buNone/>
              <a:defRPr sz="2400" b="1" i="0" spc="-60" baseline="0">
                <a:latin typeface="Segoe UI Semibold" charset="0"/>
                <a:ea typeface="Segoe UI Semibold" charset="0"/>
                <a:cs typeface="Segoe UI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4F531-1753-1544-8A42-F788362A04E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29AFA16-AEC4-7D4A-82F3-BDAE8E4907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288157B8-476F-EA4F-A047-5A8BD09DED6D}"/>
              </a:ext>
            </a:extLst>
          </p:cNvPr>
          <p:cNvSpPr txBox="1">
            <a:spLocks/>
          </p:cNvSpPr>
          <p:nvPr userDrawn="1"/>
        </p:nvSpPr>
        <p:spPr>
          <a:xfrm>
            <a:off x="10529456" y="6553200"/>
            <a:ext cx="1663691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>
                <a:solidFill>
                  <a:srgbClr val="666666"/>
                </a:solidFill>
              </a:rPr>
              <a:t>MICROSOFT CONFIDENTIAL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113A430-F6A1-4E86-9240-781A33179C75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57200" y="1866900"/>
            <a:ext cx="11277599" cy="4514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729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0C272-8E66-429C-A9F7-1C4E612DB65F}"/>
              </a:ext>
            </a:extLst>
          </p:cNvPr>
          <p:cNvCxnSpPr>
            <a:cxnSpLocks/>
          </p:cNvCxnSpPr>
          <p:nvPr userDrawn="1"/>
        </p:nvCxnSpPr>
        <p:spPr>
          <a:xfrm>
            <a:off x="11895763" y="1817370"/>
            <a:ext cx="0" cy="710565"/>
          </a:xfrm>
          <a:prstGeom prst="line">
            <a:avLst/>
          </a:prstGeom>
          <a:ln>
            <a:solidFill>
              <a:srgbClr val="D83B0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 dirty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6210CF-A0F8-409C-A4D3-027E8C0B2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311"/>
          <a:stretch/>
        </p:blipFill>
        <p:spPr>
          <a:xfrm>
            <a:off x="8717519" y="1816159"/>
            <a:ext cx="3474481" cy="41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36EA2AC-FEA2-4901-8495-272A5FA7FC20}"/>
              </a:ext>
            </a:extLst>
          </p:cNvPr>
          <p:cNvGrpSpPr/>
          <p:nvPr userDrawn="1"/>
        </p:nvGrpSpPr>
        <p:grpSpPr>
          <a:xfrm>
            <a:off x="6194603" y="-1"/>
            <a:ext cx="5997398" cy="6858001"/>
            <a:chOff x="6194603" y="-1"/>
            <a:chExt cx="5997398" cy="685800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96FE2B-3270-4E2C-AD0E-3AB4FD1B86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73" b="6474"/>
            <a:stretch/>
          </p:blipFill>
          <p:spPr>
            <a:xfrm>
              <a:off x="8502819" y="1461694"/>
              <a:ext cx="3689182" cy="539630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A5D7CE-1FED-4CEA-810D-4198E99242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821"/>
            <a:stretch/>
          </p:blipFill>
          <p:spPr>
            <a:xfrm>
              <a:off x="7548652" y="-1"/>
              <a:ext cx="1182753" cy="107669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BF408BE-3FB0-4FA0-B683-0E647B7E04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214"/>
            <a:stretch/>
          </p:blipFill>
          <p:spPr>
            <a:xfrm>
              <a:off x="6194603" y="5896894"/>
              <a:ext cx="1182753" cy="961106"/>
            </a:xfrm>
            <a:prstGeom prst="rect">
              <a:avLst/>
            </a:prstGeom>
          </p:spPr>
        </p:pic>
      </p:grp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 dirty="0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201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123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8897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1704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52270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7593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2831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7136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E07265-7E47-481D-9C2B-6C8BF221FAA5}"/>
              </a:ext>
            </a:extLst>
          </p:cNvPr>
          <p:cNvGrpSpPr/>
          <p:nvPr userDrawn="1"/>
        </p:nvGrpSpPr>
        <p:grpSpPr>
          <a:xfrm>
            <a:off x="6194603" y="-1"/>
            <a:ext cx="5997398" cy="6858001"/>
            <a:chOff x="6194603" y="-1"/>
            <a:chExt cx="5997398" cy="68580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AE405F-E300-4B3D-9110-B06B758415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73" b="6474"/>
            <a:stretch/>
          </p:blipFill>
          <p:spPr>
            <a:xfrm>
              <a:off x="8502819" y="1461694"/>
              <a:ext cx="3689182" cy="539630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D0436A-7978-419B-9760-5EFC6747DD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821"/>
            <a:stretch/>
          </p:blipFill>
          <p:spPr>
            <a:xfrm>
              <a:off x="7548652" y="-1"/>
              <a:ext cx="1182753" cy="10766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7C68831-B0BD-42C1-AB2F-BEAC8CFD1F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214"/>
            <a:stretch/>
          </p:blipFill>
          <p:spPr>
            <a:xfrm>
              <a:off x="6194603" y="5896894"/>
              <a:ext cx="1182753" cy="961106"/>
            </a:xfrm>
            <a:prstGeom prst="rect">
              <a:avLst/>
            </a:prstGeom>
          </p:spPr>
        </p:pic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4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25318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2B071B18-AE3E-4C1A-8C40-38A79DBA86AA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874D211-CD8A-4B0E-B9C0-C2FF7D72B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1513C0-489E-4E2E-9C12-D1DC6B98AB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4DC410-B12F-4706-B9C8-EBBBA766DA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4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98785620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765DB89-7B31-44F9-9B76-2E06E7805A5E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8E8D605-B082-4C02-839C-9C18EA6541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9382F8-B3AE-4F98-8782-19AA597713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3278C9-22EA-4588-8125-8F64C455E5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84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ECE3688-F7FF-4D8A-BE15-6CEE4046B621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DA126B3-3793-49DF-951A-6BEC5934F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E8673A-798E-4BFA-88EE-4BCCF0BF2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5970F2A-65AD-4C60-92A1-97326C8B61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31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8E8A28C-CBDE-4C67-825F-C47808C9BDD6}"/>
              </a:ext>
            </a:extLst>
          </p:cNvPr>
          <p:cNvGrpSpPr/>
          <p:nvPr userDrawn="1"/>
        </p:nvGrpSpPr>
        <p:grpSpPr>
          <a:xfrm>
            <a:off x="6194603" y="0"/>
            <a:ext cx="5997398" cy="6858001"/>
            <a:chOff x="6194603" y="0"/>
            <a:chExt cx="5997398" cy="6858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6ED7E4A-DB81-4ED7-82E1-34B79F3FF4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28458" b="6473"/>
            <a:stretch/>
          </p:blipFill>
          <p:spPr>
            <a:xfrm>
              <a:off x="8501387" y="1460680"/>
              <a:ext cx="3690614" cy="53973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E4BCF2-710C-4869-A4C5-C1345D5F2E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1645"/>
            <a:stretch/>
          </p:blipFill>
          <p:spPr>
            <a:xfrm>
              <a:off x="7548652" y="0"/>
              <a:ext cx="1179576" cy="10762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7B7A20-BA31-44FA-9F1C-298649B34C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0060"/>
            <a:stretch/>
          </p:blipFill>
          <p:spPr>
            <a:xfrm>
              <a:off x="6194603" y="5897361"/>
              <a:ext cx="1179576" cy="9606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4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130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2130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84977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88780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00121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781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1828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2355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31092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2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673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717" r:id="rId10"/>
    <p:sldLayoutId id="2147484728" r:id="rId11"/>
    <p:sldLayoutId id="2147484690" r:id="rId12"/>
    <p:sldLayoutId id="2147484692" r:id="rId13"/>
    <p:sldLayoutId id="2147484694" r:id="rId14"/>
    <p:sldLayoutId id="2147484695" r:id="rId15"/>
    <p:sldLayoutId id="2147484697" r:id="rId16"/>
    <p:sldLayoutId id="2147484698" r:id="rId17"/>
    <p:sldLayoutId id="2147484699" r:id="rId18"/>
    <p:sldLayoutId id="2147484731" r:id="rId19"/>
    <p:sldLayoutId id="2147484732" r:id="rId20"/>
    <p:sldLayoutId id="2147484733" r:id="rId21"/>
    <p:sldLayoutId id="2147484734" r:id="rId22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1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  <p:sldLayoutId id="2147484747" r:id="rId12"/>
    <p:sldLayoutId id="2147484748" r:id="rId13"/>
    <p:sldLayoutId id="2147484749" r:id="rId14"/>
    <p:sldLayoutId id="2147484750" r:id="rId15"/>
    <p:sldLayoutId id="2147484751" r:id="rId16"/>
    <p:sldLayoutId id="2147484752" r:id="rId17"/>
    <p:sldLayoutId id="2147484753" r:id="rId1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powershell/scripting/whats-new/what-s-new-in-powershell-core-60?view=powershell-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PSGitHubB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owerShell/Win32-OpenSS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aka.ms/OpenSSHDoc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shellgallery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a01.safelinks.protection.outlook.com/?url=https://www.powershellgallery.com/packages/PowerShellGet&amp;data=02|01||61727f84c1e64bbdfec708d60e104ca2|72f988bf86f141af91ab2d7cd011db47|1|0|636711860496205932&amp;sdata=kXKRkEJQxr3O2Kuatp468ixG2n1qlbNMrseeRktxbwY%3D&amp;reserved=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hell.azure.com/powershel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getpowershell" TargetMode="External"/><Relationship Id="rId7" Type="http://schemas.openxmlformats.org/officeDocument/2006/relationships/hyperlink" Target="http://aka.ms/OpenSSHDoc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powershellgallery.com/" TargetMode="External"/><Relationship Id="rId5" Type="http://schemas.openxmlformats.org/officeDocument/2006/relationships/hyperlink" Target="http://shell.azure.com/powershell" TargetMode="External"/><Relationship Id="rId4" Type="http://schemas.openxmlformats.org/officeDocument/2006/relationships/hyperlink" Target="http://portal.azure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microsoft.com/en-us/azure/monitoring-and-diagnostics/monitoring-get-started" TargetMode="External"/><Relationship Id="rId3" Type="http://schemas.openxmlformats.org/officeDocument/2006/relationships/image" Target="../media/image61.png"/><Relationship Id="rId7" Type="http://schemas.openxmlformats.org/officeDocument/2006/relationships/hyperlink" Target="https://docs.microsoft.com/en-us/azure/security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icrosoft.com/handsonlabs" TargetMode="External"/><Relationship Id="rId5" Type="http://schemas.openxmlformats.org/officeDocument/2006/relationships/hyperlink" Target="https://azure.microsoft.com/en-us/services/azure-policy/" TargetMode="External"/><Relationship Id="rId10" Type="http://schemas.openxmlformats.org/officeDocument/2006/relationships/hyperlink" Target="https://docs.microsoft.com/en-us/azure/automation/automation-intro" TargetMode="External"/><Relationship Id="rId4" Type="http://schemas.openxmlformats.org/officeDocument/2006/relationships/image" Target="../media/image62.svg"/><Relationship Id="rId9" Type="http://schemas.openxmlformats.org/officeDocument/2006/relationships/hyperlink" Target="https://azure.microsoft.com/en-us/features/resiliency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PowerShell/HeroStori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owershell/powersh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aka.ms/getPS6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BB8B40-F3D1-4331-B430-E127860A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2979539"/>
            <a:ext cx="5943600" cy="553998"/>
          </a:xfrm>
        </p:spPr>
        <p:txBody>
          <a:bodyPr/>
          <a:lstStyle/>
          <a:p>
            <a:r>
              <a:rPr lang="en-US"/>
              <a:t>What’s New in PowerShell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233F29-D5A5-4DF5-AA87-020831D2E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1" y="3962400"/>
            <a:ext cx="5943600" cy="615553"/>
          </a:xfrm>
        </p:spPr>
        <p:txBody>
          <a:bodyPr/>
          <a:lstStyle/>
          <a:p>
            <a:r>
              <a:rPr lang="en-US" dirty="0"/>
              <a:t>Joey Aiello</a:t>
            </a:r>
          </a:p>
          <a:p>
            <a:r>
              <a:rPr lang="en-US" dirty="0"/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18699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BF69-3E32-40D6-90CF-B03C5DB7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PowerShell Core 6.0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658D298-68E8-4496-9D91-0F7F86D8980D}"/>
              </a:ext>
            </a:extLst>
          </p:cNvPr>
          <p:cNvSpPr>
            <a:spLocks noGrp="1"/>
          </p:cNvSpPr>
          <p:nvPr>
            <p:ph type="subTitle" idx="27"/>
          </p:nvPr>
        </p:nvSpPr>
        <p:spPr/>
        <p:txBody>
          <a:bodyPr/>
          <a:lstStyle/>
          <a:p>
            <a:r>
              <a:rPr lang="en-US"/>
              <a:t>January 10,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7CDBE-E34F-4617-9777-B6D8357D3FB5}"/>
              </a:ext>
            </a:extLst>
          </p:cNvPr>
          <p:cNvSpPr>
            <a:spLocks noGrp="1"/>
          </p:cNvSpPr>
          <p:nvPr>
            <p:ph idx="32"/>
          </p:nvPr>
        </p:nvSpPr>
        <p:spPr/>
        <p:txBody>
          <a:bodyPr/>
          <a:lstStyle/>
          <a:p>
            <a:r>
              <a:rPr lang="en-US" dirty="0"/>
              <a:t>Big features</a:t>
            </a:r>
          </a:p>
          <a:p>
            <a:pPr lvl="1"/>
            <a:r>
              <a:rPr lang="en-US" dirty="0"/>
              <a:t>First cross-platform release of PowerShell</a:t>
            </a:r>
          </a:p>
          <a:p>
            <a:pPr lvl="1"/>
            <a:r>
              <a:rPr lang="en-US" dirty="0"/>
              <a:t>Side-by-side and portable</a:t>
            </a:r>
          </a:p>
          <a:p>
            <a:pPr lvl="1"/>
            <a:r>
              <a:rPr lang="en-US" dirty="0"/>
              <a:t>SSH-based PowerShell Remoting</a:t>
            </a:r>
          </a:p>
          <a:p>
            <a:pPr lvl="1"/>
            <a:r>
              <a:rPr lang="en-US" dirty="0"/>
              <a:t>Massive improvements to REST/JSON cmdlets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 much more</a:t>
            </a:r>
            <a:r>
              <a:rPr lang="en-US" dirty="0"/>
              <a:t>!</a:t>
            </a:r>
          </a:p>
          <a:p>
            <a:r>
              <a:rPr lang="en-US" dirty="0"/>
              <a:t>PowerShell Standard (SDK)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Universal modules for PowerShell Core and Windows PowerShell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35AF32-F64B-4C40-B493-31A60EAC94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1425282"/>
              </p:ext>
            </p:extLst>
          </p:nvPr>
        </p:nvGraphicFramePr>
        <p:xfrm>
          <a:off x="5726178" y="325917"/>
          <a:ext cx="6531019" cy="4117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2937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4460-90B1-3F4F-9E4F-08583D8F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" y="2084186"/>
            <a:ext cx="9859116" cy="1270797"/>
          </a:xfrm>
        </p:spPr>
        <p:txBody>
          <a:bodyPr/>
          <a:lstStyle/>
          <a:p>
            <a:r>
              <a:rPr lang="en-US" dirty="0"/>
              <a:t>Delighters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135B4-1AA2-0D4C-96FF-5729B8241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240" y="3877277"/>
            <a:ext cx="9860674" cy="778226"/>
          </a:xfrm>
        </p:spPr>
        <p:txBody>
          <a:bodyPr/>
          <a:lstStyle/>
          <a:p>
            <a:r>
              <a:rPr lang="en-US"/>
              <a:t>Joey Aiello</a:t>
            </a:r>
          </a:p>
        </p:txBody>
      </p:sp>
    </p:spTree>
    <p:extLst>
      <p:ext uri="{BB962C8B-B14F-4D97-AF65-F5344CB8AC3E}">
        <p14:creationId xmlns:p14="http://schemas.microsoft.com/office/powerpoint/2010/main" val="13331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4FE3-339D-47A1-8112-8EF06F9E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PowerShell Core 6.1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CCF7D9-C029-4A8A-ADEF-ED459B16A46E}"/>
              </a:ext>
            </a:extLst>
          </p:cNvPr>
          <p:cNvSpPr>
            <a:spLocks noGrp="1"/>
          </p:cNvSpPr>
          <p:nvPr>
            <p:ph type="subTitle" idx="27"/>
          </p:nvPr>
        </p:nvSpPr>
        <p:spPr/>
        <p:txBody>
          <a:bodyPr/>
          <a:lstStyle/>
          <a:p>
            <a:r>
              <a:rPr lang="en-US"/>
              <a:t>September 13,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B871-C65A-4659-954C-0CAF02A30208}"/>
              </a:ext>
            </a:extLst>
          </p:cNvPr>
          <p:cNvSpPr>
            <a:spLocks noGrp="1"/>
          </p:cNvSpPr>
          <p:nvPr>
            <p:ph idx="32"/>
          </p:nvPr>
        </p:nvSpPr>
        <p:spPr/>
        <p:txBody>
          <a:bodyPr/>
          <a:lstStyle/>
          <a:p>
            <a:r>
              <a:rPr lang="en-US" dirty="0"/>
              <a:t>Improved Windows cmdlet coverage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Support for 1900+ (60%) inbox cmdlets in Windows Server 2019</a:t>
            </a:r>
          </a:p>
          <a:p>
            <a:pPr>
              <a:spcAft>
                <a:spcPts val="600"/>
              </a:spcAft>
            </a:pPr>
            <a:r>
              <a:rPr lang="en-US" dirty="0"/>
              <a:t>Speed! </a:t>
            </a:r>
          </a:p>
          <a:p>
            <a:r>
              <a:rPr lang="en-US" dirty="0"/>
              <a:t>Experimental feature flags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Enables more velocity and experimentation in stable builds</a:t>
            </a:r>
          </a:p>
          <a:p>
            <a:r>
              <a:rPr lang="en-US" dirty="0"/>
              <a:t>Markdown support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Render and convert to Markdown from within the console</a:t>
            </a:r>
          </a:p>
          <a:p>
            <a:r>
              <a:rPr lang="en-US" dirty="0"/>
              <a:t>Built on .NET Core 2.1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4D2F21-BCEE-4C3F-9E68-91A09E10C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345750"/>
              </p:ext>
            </p:extLst>
          </p:nvPr>
        </p:nvGraphicFramePr>
        <p:xfrm>
          <a:off x="6179341" y="2707664"/>
          <a:ext cx="6010165" cy="411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3">
            <a:extLst>
              <a:ext uri="{FF2B5EF4-FFF2-40B4-BE49-F238E27FC236}">
                <a16:creationId xmlns:a16="http://schemas.microsoft.com/office/drawing/2014/main" id="{A562ECEB-EE08-4E4D-933F-051BA466CD17}"/>
              </a:ext>
            </a:extLst>
          </p:cNvPr>
          <p:cNvSpPr txBox="1"/>
          <p:nvPr/>
        </p:nvSpPr>
        <p:spPr>
          <a:xfrm>
            <a:off x="6095999" y="3178886"/>
            <a:ext cx="289488" cy="362551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vert270" wrap="square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      Number</a:t>
            </a:r>
            <a:r>
              <a:rPr lang="en-US" sz="1600" baseline="0"/>
              <a:t> of Windows Cmdlets</a:t>
            </a: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E2B0084-F694-4762-A3D7-9C557F878DA7}"/>
              </a:ext>
            </a:extLst>
          </p:cNvPr>
          <p:cNvSpPr txBox="1"/>
          <p:nvPr/>
        </p:nvSpPr>
        <p:spPr>
          <a:xfrm rot="5400000">
            <a:off x="9536981" y="4861015"/>
            <a:ext cx="309460" cy="36845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vert270" wrap="square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Number of Months after 1st Release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1CD37649-3D32-4251-8D35-7F30F74A4246}"/>
              </a:ext>
            </a:extLst>
          </p:cNvPr>
          <p:cNvSpPr/>
          <p:nvPr/>
        </p:nvSpPr>
        <p:spPr>
          <a:xfrm>
            <a:off x="8130183" y="3274266"/>
            <a:ext cx="537850" cy="309468"/>
          </a:xfrm>
          <a:prstGeom prst="wedgeRectCallout">
            <a:avLst>
              <a:gd name="adj1" fmla="val 71059"/>
              <a:gd name="adj2" fmla="val -68750"/>
            </a:avLst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5500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21E279-C27F-45E4-89DA-315CE2252205}"/>
              </a:ext>
            </a:extLst>
          </p:cNvPr>
          <p:cNvCxnSpPr>
            <a:cxnSpLocks/>
          </p:cNvCxnSpPr>
          <p:nvPr/>
        </p:nvCxnSpPr>
        <p:spPr>
          <a:xfrm flipH="1" flipV="1">
            <a:off x="8853815" y="3178888"/>
            <a:ext cx="6579" cy="1856762"/>
          </a:xfrm>
          <a:prstGeom prst="line">
            <a:avLst/>
          </a:prstGeom>
          <a:ln w="635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561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  <p:bldP spid="7" grpId="0"/>
      <p:bldP spid="7" grpId="1"/>
      <p:bldP spid="8" grpId="0"/>
      <p:bldP spid="8" grpId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8FEA00-1600-4239-A3C5-5C82EB67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" y="2084186"/>
            <a:ext cx="9859116" cy="1270797"/>
          </a:xfrm>
        </p:spPr>
        <p:txBody>
          <a:bodyPr/>
          <a:lstStyle/>
          <a:p>
            <a:r>
              <a:rPr lang="en-US"/>
              <a:t>Increased Coverage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1E018-70D8-4A99-B940-E55EE82E35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240" y="3877277"/>
            <a:ext cx="9860674" cy="778226"/>
          </a:xfrm>
        </p:spPr>
        <p:txBody>
          <a:bodyPr/>
          <a:lstStyle/>
          <a:p>
            <a:r>
              <a:rPr lang="en-US"/>
              <a:t>Joey Aiello</a:t>
            </a:r>
          </a:p>
        </p:txBody>
      </p:sp>
    </p:spTree>
    <p:extLst>
      <p:ext uri="{BB962C8B-B14F-4D97-AF65-F5344CB8AC3E}">
        <p14:creationId xmlns:p14="http://schemas.microsoft.com/office/powerpoint/2010/main" val="20273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3B2C9C-4B86-4A02-AE79-75EBB81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solidFill>
            <a:srgbClr val="E6E6E6"/>
          </a:solidFill>
        </p:spPr>
        <p:txBody>
          <a:bodyPr/>
          <a:lstStyle/>
          <a:p>
            <a:r>
              <a:rPr lang="en-US"/>
              <a:t>PowerShell Core – Community and Usage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06672E-6621-46E5-8595-82643AB11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5511800" cy="1503581"/>
          </a:xfrm>
        </p:spPr>
        <p:txBody>
          <a:bodyPr numCol="1"/>
          <a:lstStyle/>
          <a:p>
            <a:pPr marL="0" indent="0">
              <a:buNone/>
            </a:pPr>
            <a:r>
              <a:rPr lang="en-US" dirty="0"/>
              <a:t>Monthly usage by OS crossed 4m starts in Aug</a:t>
            </a:r>
          </a:p>
          <a:p>
            <a:pPr lvl="1"/>
            <a:r>
              <a:rPr lang="en-US" sz="2400" dirty="0"/>
              <a:t>80% on Linux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9F3B82-1C29-425F-98E3-7A3059BEA341}"/>
              </a:ext>
            </a:extLst>
          </p:cNvPr>
          <p:cNvSpPr/>
          <p:nvPr/>
        </p:nvSpPr>
        <p:spPr>
          <a:xfrm>
            <a:off x="4340298" y="6218827"/>
            <a:ext cx="3797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https://aka.ms/PSGitHubBI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8CDC96-87CE-427D-8B26-E1061FF9A40B}"/>
              </a:ext>
            </a:extLst>
          </p:cNvPr>
          <p:cNvSpPr/>
          <p:nvPr/>
        </p:nvSpPr>
        <p:spPr>
          <a:xfrm>
            <a:off x="6574608" y="1435497"/>
            <a:ext cx="4683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50% of Pull Requests coming from the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9A61C-65D5-4C14-9279-D62EB9FF8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5"/>
          <a:stretch/>
        </p:blipFill>
        <p:spPr>
          <a:xfrm>
            <a:off x="647886" y="2940279"/>
            <a:ext cx="5589072" cy="3191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1043A-792A-4334-BC04-B5DD45828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7" t="14977" r="8957"/>
          <a:stretch/>
        </p:blipFill>
        <p:spPr>
          <a:xfrm>
            <a:off x="6639689" y="2530715"/>
            <a:ext cx="4595297" cy="35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20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FF10-C66D-49E4-8881-25D8F309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Windows PowerShell?</a:t>
            </a:r>
            <a:endParaRPr lang="en-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44F63-E62C-4B18-8F6E-254C3E70B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8"/>
            <a:ext cx="11018520" cy="1226708"/>
          </a:xfrm>
        </p:spPr>
        <p:txBody>
          <a:bodyPr/>
          <a:lstStyle/>
          <a:p>
            <a:r>
              <a:rPr lang="en-US"/>
              <a:t>5.1 marks the completion of Windows PowerShell</a:t>
            </a:r>
          </a:p>
          <a:p>
            <a:r>
              <a:rPr lang="en-US"/>
              <a:t>Continue to support it and provide security fixes</a:t>
            </a:r>
          </a:p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38E41E-28FE-42F5-AC06-34873237C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213398"/>
              </p:ext>
            </p:extLst>
          </p:nvPr>
        </p:nvGraphicFramePr>
        <p:xfrm>
          <a:off x="447493" y="2829106"/>
          <a:ext cx="11297013" cy="3535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27303">
                  <a:extLst>
                    <a:ext uri="{9D8B030D-6E8A-4147-A177-3AD203B41FA5}">
                      <a16:colId xmlns:a16="http://schemas.microsoft.com/office/drawing/2014/main" val="481550937"/>
                    </a:ext>
                  </a:extLst>
                </a:gridCol>
                <a:gridCol w="4270549">
                  <a:extLst>
                    <a:ext uri="{9D8B030D-6E8A-4147-A177-3AD203B41FA5}">
                      <a16:colId xmlns:a16="http://schemas.microsoft.com/office/drawing/2014/main" val="546355956"/>
                    </a:ext>
                  </a:extLst>
                </a:gridCol>
                <a:gridCol w="4399161">
                  <a:extLst>
                    <a:ext uri="{9D8B030D-6E8A-4147-A177-3AD203B41FA5}">
                      <a16:colId xmlns:a16="http://schemas.microsoft.com/office/drawing/2014/main" val="3642044933"/>
                    </a:ext>
                  </a:extLst>
                </a:gridCol>
              </a:tblGrid>
              <a:tr h="2035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Windows PowerShell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PowerShell 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790331"/>
                  </a:ext>
                </a:extLst>
              </a:tr>
              <a:tr h="351340">
                <a:tc>
                  <a:txBody>
                    <a:bodyPr/>
                    <a:lstStyle/>
                    <a:p>
                      <a:r>
                        <a:rPr lang="en-US" sz="2000" b="1"/>
                        <a:t>Cross-Plat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Windows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 Windows, macOS and Linux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28272"/>
                  </a:ext>
                </a:extLst>
              </a:tr>
              <a:tr h="203554">
                <a:tc>
                  <a:txBody>
                    <a:bodyPr/>
                    <a:lstStyle/>
                    <a:p>
                      <a:r>
                        <a:rPr lang="en-US" sz="2000" b="1"/>
                        <a:t>Side-by-side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 SxS and portable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712231"/>
                  </a:ext>
                </a:extLst>
              </a:tr>
              <a:tr h="351340">
                <a:tc>
                  <a:txBody>
                    <a:bodyPr/>
                    <a:lstStyle/>
                    <a:p>
                      <a:r>
                        <a:rPr lang="en-US" sz="2000" b="1"/>
                        <a:t>Active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Servicing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23652"/>
                  </a:ext>
                </a:extLst>
              </a:tr>
              <a:tr h="351340">
                <a:tc>
                  <a:txBody>
                    <a:bodyPr/>
                    <a:lstStyle/>
                    <a:p>
                      <a:r>
                        <a:rPr lang="en-US" sz="2000" b="1"/>
                        <a:t>Servicing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via Windows 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 via Microsoft 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153167"/>
                  </a:ext>
                </a:extLst>
              </a:tr>
              <a:tr h="203554">
                <a:tc>
                  <a:txBody>
                    <a:bodyPr/>
                    <a:lstStyle/>
                    <a:p>
                      <a:r>
                        <a:rPr lang="en-US" sz="2000" b="1"/>
                        <a:t>Remoting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</a:t>
                      </a:r>
                      <a:r>
                        <a:rPr lang="en-US" sz="2000" err="1"/>
                        <a:t>WinRM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        WinRM and SSH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14266"/>
                  </a:ext>
                </a:extLst>
              </a:tr>
              <a:tr h="203554">
                <a:tc>
                  <a:txBody>
                    <a:bodyPr/>
                    <a:lstStyle/>
                    <a:p>
                      <a:r>
                        <a:rPr lang="en-US" sz="2000" b="1"/>
                        <a:t>.NET CLR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.NET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.NET Core 2.x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556470"/>
                  </a:ext>
                </a:extLst>
              </a:tr>
              <a:tr h="203554">
                <a:tc>
                  <a:txBody>
                    <a:bodyPr/>
                    <a:lstStyle/>
                    <a:p>
                      <a:r>
                        <a:rPr lang="en-US" sz="2000" b="1"/>
                        <a:t>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Ships in Windows &amp; MSU (for </a:t>
                      </a:r>
                      <a:r>
                        <a:rPr lang="en-US" sz="2000" err="1"/>
                        <a:t>downlevel</a:t>
                      </a:r>
                      <a:r>
                        <a:rPr lang="en-US" sz="20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MSI, RPM/DEB repos, Snap, </a:t>
                      </a:r>
                      <a:r>
                        <a:rPr lang="en-US" sz="2000" err="1"/>
                        <a:t>HomeBrew</a:t>
                      </a:r>
                      <a:r>
                        <a:rPr lang="en-US" sz="2000"/>
                        <a:t>, ZIP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215468"/>
                  </a:ext>
                </a:extLst>
              </a:tr>
            </a:tbl>
          </a:graphicData>
        </a:graphic>
      </p:graphicFrame>
      <p:pic>
        <p:nvPicPr>
          <p:cNvPr id="14" name="Graphic 13" descr="No sign">
            <a:extLst>
              <a:ext uri="{FF2B5EF4-FFF2-40B4-BE49-F238E27FC236}">
                <a16:creationId xmlns:a16="http://schemas.microsoft.com/office/drawing/2014/main" id="{2ABF2182-F1DB-4D9D-90B5-E7C150C72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2968" y="4072312"/>
            <a:ext cx="420624" cy="420624"/>
          </a:xfrm>
          <a:prstGeom prst="rect">
            <a:avLst/>
          </a:prstGeom>
        </p:spPr>
      </p:pic>
      <p:pic>
        <p:nvPicPr>
          <p:cNvPr id="18" name="Graphic 17" descr="No sign">
            <a:extLst>
              <a:ext uri="{FF2B5EF4-FFF2-40B4-BE49-F238E27FC236}">
                <a16:creationId xmlns:a16="http://schemas.microsoft.com/office/drawing/2014/main" id="{21D0B7AA-E6B5-458F-9C09-91D2965EC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2968" y="3279146"/>
            <a:ext cx="420624" cy="420624"/>
          </a:xfrm>
          <a:prstGeom prst="rect">
            <a:avLst/>
          </a:prstGeom>
        </p:spPr>
      </p:pic>
      <p:pic>
        <p:nvPicPr>
          <p:cNvPr id="17" name="Graphic 16" descr="No sign">
            <a:extLst>
              <a:ext uri="{FF2B5EF4-FFF2-40B4-BE49-F238E27FC236}">
                <a16:creationId xmlns:a16="http://schemas.microsoft.com/office/drawing/2014/main" id="{BB6402EE-1A15-4A5B-8F16-18AD7841B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2968" y="3672168"/>
            <a:ext cx="420624" cy="420624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B236B09B-75C8-4D2B-8D81-EEAA227AD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4726" y="3282696"/>
            <a:ext cx="420624" cy="420624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6A04BA8E-3A2D-4D0F-9990-A37526FC1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4726" y="3675888"/>
            <a:ext cx="420624" cy="420624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86FAB747-40C6-4DB8-9D72-70FD62386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2360" y="4069080"/>
            <a:ext cx="420624" cy="420624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DA76ACB4-1D48-4BEA-8A58-B3EA61CA1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2360" y="4453128"/>
            <a:ext cx="420624" cy="420624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86C9BB74-6D4D-42C6-B86C-3C1E8F9A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2360" y="4864608"/>
            <a:ext cx="420624" cy="420624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94EB0C6B-B4D9-40C1-B81C-585A1563F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2968" y="4449524"/>
            <a:ext cx="420624" cy="420624"/>
          </a:xfrm>
          <a:prstGeom prst="rect">
            <a:avLst/>
          </a:prstGeom>
        </p:spPr>
      </p:pic>
      <p:pic>
        <p:nvPicPr>
          <p:cNvPr id="25" name="Graphic 24" descr="Checkmark">
            <a:extLst>
              <a:ext uri="{FF2B5EF4-FFF2-40B4-BE49-F238E27FC236}">
                <a16:creationId xmlns:a16="http://schemas.microsoft.com/office/drawing/2014/main" id="{00053A30-7597-46A9-963E-21AB7638B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3750" y="4865478"/>
            <a:ext cx="420624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7EF1-09A3-4867-952B-F12F6B54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1490008"/>
            <a:ext cx="7769076" cy="193899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800"/>
              <a:t>OpenSSH in Windows</a:t>
            </a:r>
            <a:br>
              <a:rPr lang="en-US" sz="4800"/>
            </a:br>
            <a:br>
              <a:rPr lang="en-US" sz="800"/>
            </a:br>
            <a:r>
              <a:rPr lang="en-US" sz="2800" b="0"/>
              <a:t>Provides an easy and secure remote management in hybrid environment </a:t>
            </a:r>
            <a:br>
              <a:rPr lang="en-US" sz="3200"/>
            </a:br>
            <a:r>
              <a:rPr lang="en-US" sz="2400">
                <a:hlinkClick r:id="rId3"/>
              </a:rPr>
              <a:t>https://github.com/PowerShell/Win32-OpenSSH</a:t>
            </a:r>
            <a:r>
              <a:rPr lang="en-US" sz="2400"/>
              <a:t> </a:t>
            </a:r>
            <a:endParaRPr lang="en-US" sz="48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56A12E-B9E8-4704-89F6-3AB66C203DDC}"/>
              </a:ext>
            </a:extLst>
          </p:cNvPr>
          <p:cNvSpPr/>
          <p:nvPr/>
        </p:nvSpPr>
        <p:spPr bwMode="auto">
          <a:xfrm>
            <a:off x="585216" y="4514850"/>
            <a:ext cx="5981839" cy="118975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Announcement: Shipping in Windows 10 April Update and Server 2019</a:t>
            </a:r>
          </a:p>
          <a:p>
            <a:r>
              <a:rPr lang="en-US" sz="2400" dirty="0">
                <a:hlinkClick r:id="rId4"/>
              </a:rPr>
              <a:t>http://aka.ms/OpenSSHDocs</a:t>
            </a:r>
            <a:endParaRPr lang="en-US" sz="24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741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602EC-F8DB-4ED8-AF3F-2C18869E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OpenSSH in Windows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E9862-AEA6-4C10-BE88-B8FF2BDE8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6343374" cy="3453253"/>
          </a:xfrm>
        </p:spPr>
        <p:txBody>
          <a:bodyPr/>
          <a:lstStyle/>
          <a:p>
            <a:r>
              <a:rPr lang="en-US" dirty="0"/>
              <a:t>OpenSSH is a suite of tools:</a:t>
            </a:r>
          </a:p>
          <a:p>
            <a:pPr lvl="1"/>
            <a:r>
              <a:rPr lang="en-US" dirty="0"/>
              <a:t>Remote authentication/administration</a:t>
            </a:r>
          </a:p>
          <a:p>
            <a:pPr lvl="1"/>
            <a:r>
              <a:rPr lang="en-US" dirty="0"/>
              <a:t>Multiple authentication mechanisms</a:t>
            </a:r>
          </a:p>
          <a:p>
            <a:pPr lvl="1"/>
            <a:r>
              <a:rPr lang="en-US" dirty="0"/>
              <a:t>Public/Private key management</a:t>
            </a:r>
          </a:p>
          <a:p>
            <a:pPr lvl="1"/>
            <a:r>
              <a:rPr lang="en-US" dirty="0"/>
              <a:t>Secure file transfers (sftp, </a:t>
            </a:r>
            <a:r>
              <a:rPr lang="en-US" dirty="0" err="1"/>
              <a:t>scp</a:t>
            </a:r>
            <a:r>
              <a:rPr lang="en-US" dirty="0"/>
              <a:t>)</a:t>
            </a:r>
          </a:p>
          <a:p>
            <a:pPr marL="255588" lvl="1" indent="0">
              <a:buNone/>
            </a:pPr>
            <a:endParaRPr lang="en-US" sz="1200" dirty="0"/>
          </a:p>
          <a:p>
            <a:r>
              <a:rPr lang="en-US" dirty="0"/>
              <a:t>Now ships in Windows</a:t>
            </a:r>
          </a:p>
          <a:p>
            <a:pPr lvl="1"/>
            <a:r>
              <a:rPr lang="en-US" dirty="0"/>
              <a:t>SSH client installed by default</a:t>
            </a:r>
          </a:p>
          <a:p>
            <a:pPr lvl="1"/>
            <a:r>
              <a:rPr lang="en-US" dirty="0"/>
              <a:t>SSH server available as Feature on Demand (FOD)</a:t>
            </a:r>
            <a:endParaRPr lang="en-US" dirty="0">
              <a:cs typeface="Calibri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1959DA-BC8F-4CCE-9031-2BF2B209FFD1}"/>
              </a:ext>
            </a:extLst>
          </p:cNvPr>
          <p:cNvSpPr txBox="1">
            <a:spLocks/>
          </p:cNvSpPr>
          <p:nvPr/>
        </p:nvSpPr>
        <p:spPr>
          <a:xfrm>
            <a:off x="584200" y="5401527"/>
            <a:ext cx="1077141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31775" marR="0" indent="-231775" algn="l" defTabSz="932742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  <a:defRPr sz="28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27038" marR="0" indent="-17145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39763" marR="0" indent="-188913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28675" marR="0" indent="-176213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9863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Thanks to the OpenBSD Foundation and community for creating and supporting OpenSSH and LibreSSL!</a:t>
            </a:r>
          </a:p>
        </p:txBody>
      </p:sp>
      <p:pic>
        <p:nvPicPr>
          <p:cNvPr id="2050" name="Picture 2" descr="File:Windows 10 Logo.svg">
            <a:extLst>
              <a:ext uri="{FF2B5EF4-FFF2-40B4-BE49-F238E27FC236}">
                <a16:creationId xmlns:a16="http://schemas.microsoft.com/office/drawing/2014/main" id="{22BCC5E9-949C-4A8E-AB19-32755900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08" y="1048240"/>
            <a:ext cx="2356932" cy="43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7A77D-DE3B-4168-9965-2FE4C3454306}"/>
              </a:ext>
            </a:extLst>
          </p:cNvPr>
          <p:cNvSpPr txBox="1"/>
          <p:nvPr/>
        </p:nvSpPr>
        <p:spPr>
          <a:xfrm>
            <a:off x="6741601" y="1508082"/>
            <a:ext cx="10211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0078D6"/>
                </a:solidFill>
              </a:rPr>
              <a:t>1803+</a:t>
            </a:r>
          </a:p>
        </p:txBody>
      </p:sp>
      <p:pic>
        <p:nvPicPr>
          <p:cNvPr id="2052" name="Picture 4" descr="Windows Server 2019 logo.svg">
            <a:extLst>
              <a:ext uri="{FF2B5EF4-FFF2-40B4-BE49-F238E27FC236}">
                <a16:creationId xmlns:a16="http://schemas.microsoft.com/office/drawing/2014/main" id="{5F255E43-F705-4C7B-B292-29BC8F0B5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6" r="1"/>
          <a:stretch/>
        </p:blipFill>
        <p:spPr bwMode="auto">
          <a:xfrm>
            <a:off x="9237073" y="1512976"/>
            <a:ext cx="780173" cy="4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indows Server 2019 logo.svg">
            <a:extLst>
              <a:ext uri="{FF2B5EF4-FFF2-40B4-BE49-F238E27FC236}">
                <a16:creationId xmlns:a16="http://schemas.microsoft.com/office/drawing/2014/main" id="{9A0E3A93-0B05-48C1-9336-9C2509D20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0246"/>
          <a:stretch/>
        </p:blipFill>
        <p:spPr bwMode="auto">
          <a:xfrm>
            <a:off x="8631936" y="1040140"/>
            <a:ext cx="3305814" cy="46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4B4D833-06F2-468E-81BF-33C355D026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3" t="1449"/>
          <a:stretch/>
        </p:blipFill>
        <p:spPr>
          <a:xfrm>
            <a:off x="6792106" y="2056136"/>
            <a:ext cx="4428039" cy="29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97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8FEA00-1600-4239-A3C5-5C82EB67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Cross-platform remoting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1E018-70D8-4A99-B940-E55EE82E35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240" y="3877277"/>
            <a:ext cx="9860674" cy="778226"/>
          </a:xfrm>
        </p:spPr>
        <p:txBody>
          <a:bodyPr/>
          <a:lstStyle/>
          <a:p>
            <a:r>
              <a:rPr lang="en-US"/>
              <a:t>Hemant Mahawar</a:t>
            </a:r>
          </a:p>
        </p:txBody>
      </p:sp>
    </p:spTree>
    <p:extLst>
      <p:ext uri="{BB962C8B-B14F-4D97-AF65-F5344CB8AC3E}">
        <p14:creationId xmlns:p14="http://schemas.microsoft.com/office/powerpoint/2010/main" val="24676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B681-2C79-4930-A335-54AB9136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33" y="2044005"/>
            <a:ext cx="8427313" cy="138499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800"/>
              <a:t>PowerShell Gallery</a:t>
            </a:r>
            <a:br>
              <a:rPr lang="en-US" sz="4800"/>
            </a:br>
            <a:r>
              <a:rPr lang="en-US" sz="2800"/>
              <a:t>The Place to Share &amp; Acquire PowerShell Code</a:t>
            </a:r>
            <a:br>
              <a:rPr lang="en-US"/>
            </a:br>
            <a:r>
              <a:rPr lang="en-US" sz="2400">
                <a:hlinkClick r:id="rId3"/>
              </a:rPr>
              <a:t>https://www.powershellgallery.com</a:t>
            </a:r>
            <a:r>
              <a:rPr lang="en-US" sz="2400"/>
              <a:t>  </a:t>
            </a:r>
            <a:endParaRPr lang="en-US" sz="28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7217DB-028B-40AA-9E2E-DCF125EDEE51}"/>
              </a:ext>
            </a:extLst>
          </p:cNvPr>
          <p:cNvSpPr/>
          <p:nvPr/>
        </p:nvSpPr>
        <p:spPr bwMode="auto">
          <a:xfrm>
            <a:off x="585216" y="4514850"/>
            <a:ext cx="6985798" cy="118975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18288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/>
              <a:t>Announcement: UI Refresh of PowerShell Gallery</a:t>
            </a:r>
          </a:p>
        </p:txBody>
      </p:sp>
    </p:spTree>
    <p:extLst>
      <p:ext uri="{BB962C8B-B14F-4D97-AF65-F5344CB8AC3E}">
        <p14:creationId xmlns:p14="http://schemas.microsoft.com/office/powerpoint/2010/main" val="32318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2B8B-1328-4F8F-9993-991D490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Power of the Shell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11B1E-F412-4C26-AC43-A9380DA0C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876" y="1377456"/>
            <a:ext cx="10994034" cy="405034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20340C6E-F79E-4611-B660-440281DD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055" y="1452873"/>
            <a:ext cx="1172936" cy="1172936"/>
          </a:xfrm>
          <a:prstGeom prst="rect">
            <a:avLst/>
          </a:prstGeom>
        </p:spPr>
      </p:pic>
      <p:pic>
        <p:nvPicPr>
          <p:cNvPr id="13" name="Picture 12" descr="A close up of a green screen&#10;&#10;Description generated with high confidence">
            <a:extLst>
              <a:ext uri="{FF2B5EF4-FFF2-40B4-BE49-F238E27FC236}">
                <a16:creationId xmlns:a16="http://schemas.microsoft.com/office/drawing/2014/main" id="{DFA9E98D-6F84-428D-B51B-EB9E6FA42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89831" l="5063" r="91139">
                        <a14:foregroundMark x1="27848" y1="31356" x2="27848" y2="31356"/>
                        <a14:foregroundMark x1="11392" y1="43220" x2="11392" y2="43220"/>
                        <a14:foregroundMark x1="5485" y1="44068" x2="5485" y2="44068"/>
                        <a14:foregroundMark x1="9283" y1="47034" x2="9283" y2="47034"/>
                        <a14:foregroundMark x1="9283" y1="50847" x2="9283" y2="50847"/>
                        <a14:foregroundMark x1="9705" y1="60169" x2="9705" y2="60169"/>
                        <a14:foregroundMark x1="6751" y1="55085" x2="6751" y2="55085"/>
                        <a14:foregroundMark x1="10549" y1="68220" x2="10549" y2="68220"/>
                        <a14:foregroundMark x1="7595" y1="62288" x2="7595" y2="62288"/>
                        <a14:foregroundMark x1="7595" y1="77966" x2="7595" y2="77966"/>
                        <a14:foregroundMark x1="8017" y1="72034" x2="8017" y2="72034"/>
                        <a14:foregroundMark x1="12658" y1="81780" x2="12658" y2="81780"/>
                        <a14:foregroundMark x1="10549" y1="78390" x2="10549" y2="78390"/>
                        <a14:foregroundMark x1="19831" y1="83475" x2="19831" y2="83475"/>
                        <a14:foregroundMark x1="17300" y1="80508" x2="17300" y2="80508"/>
                        <a14:foregroundMark x1="30380" y1="80508" x2="30380" y2="80508"/>
                        <a14:foregroundMark x1="24051" y1="80508" x2="24051" y2="80508"/>
                        <a14:foregroundMark x1="42194" y1="82627" x2="42194" y2="82627"/>
                        <a14:foregroundMark x1="88608" y1="50424" x2="88608" y2="50424"/>
                        <a14:foregroundMark x1="88608" y1="35593" x2="88608" y2="35593"/>
                        <a14:foregroundMark x1="86498" y1="46610" x2="86498" y2="46610"/>
                        <a14:foregroundMark x1="91139" y1="47034" x2="91139" y2="47034"/>
                        <a14:foregroundMark x1="34599" y1="35593" x2="34599" y2="35593"/>
                        <a14:foregroundMark x1="27848" y1="33051" x2="27848" y2="33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8138" y="2792362"/>
            <a:ext cx="1561204" cy="15546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87B40F-D511-40D6-8D90-B4F612043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783" y="1299110"/>
            <a:ext cx="1117629" cy="1117629"/>
          </a:xfrm>
          <a:prstGeom prst="rect">
            <a:avLst/>
          </a:prstGeom>
        </p:spPr>
      </p:pic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5AC55E1-5D48-4345-9A02-567CADE25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0" b="98413" l="3165" r="98418">
                        <a14:foregroundMark x1="7278" y1="45079" x2="7278" y2="45079"/>
                        <a14:foregroundMark x1="8544" y1="39048" x2="3165" y2="53968"/>
                        <a14:foregroundMark x1="3165" y1="53968" x2="3481" y2="54286"/>
                        <a14:foregroundMark x1="4747" y1="44444" x2="4747" y2="44444"/>
                        <a14:foregroundMark x1="60443" y1="7619" x2="45253" y2="2540"/>
                        <a14:foregroundMark x1="45253" y1="2540" x2="38924" y2="8889"/>
                        <a14:foregroundMark x1="51266" y1="7302" x2="51266" y2="7302"/>
                        <a14:foregroundMark x1="88608" y1="37460" x2="98418" y2="50159"/>
                        <a14:foregroundMark x1="98418" y1="50159" x2="91456" y2="61587"/>
                        <a14:foregroundMark x1="91772" y1="51429" x2="91772" y2="51429"/>
                        <a14:foregroundMark x1="59494" y1="89841" x2="43671" y2="87619"/>
                        <a14:foregroundMark x1="43671" y1="87619" x2="58544" y2="93333"/>
                        <a14:foregroundMark x1="58544" y1="93333" x2="61076" y2="90159"/>
                        <a14:foregroundMark x1="48101" y1="89524" x2="48101" y2="89524"/>
                        <a14:foregroundMark x1="48734" y1="98095" x2="48734" y2="98095"/>
                        <a14:foregroundMark x1="52848" y1="98413" x2="52848" y2="98413"/>
                        <a14:foregroundMark x1="23734" y1="50159" x2="23734" y2="50159"/>
                        <a14:foregroundMark x1="27532" y1="46984" x2="26899" y2="45714"/>
                        <a14:foregroundMark x1="26266" y1="53016" x2="26266" y2="53016"/>
                        <a14:foregroundMark x1="25000" y1="49206" x2="25000" y2="49206"/>
                        <a14:foregroundMark x1="25000" y1="49206" x2="25000" y2="49206"/>
                        <a14:foregroundMark x1="26582" y1="49206" x2="26582" y2="49206"/>
                        <a14:foregroundMark x1="26899" y1="49206" x2="27532" y2="50159"/>
                        <a14:foregroundMark x1="25633" y1="51746" x2="25633" y2="51746"/>
                        <a14:foregroundMark x1="21835" y1="46032" x2="29114" y2="53968"/>
                        <a14:foregroundMark x1="34810" y1="64762" x2="34810" y2="64762"/>
                        <a14:foregroundMark x1="29430" y1="55556" x2="45253" y2="84762"/>
                        <a14:foregroundMark x1="45253" y1="84762" x2="54114" y2="73016"/>
                        <a14:foregroundMark x1="42722" y1="69524" x2="42722" y2="69524"/>
                        <a14:foregroundMark x1="38924" y1="67619" x2="40823" y2="67619"/>
                        <a14:foregroundMark x1="43038" y1="73651" x2="43038" y2="73651"/>
                        <a14:foregroundMark x1="48734" y1="72063" x2="48734" y2="72063"/>
                        <a14:foregroundMark x1="49051" y1="69206" x2="49051" y2="69206"/>
                        <a14:foregroundMark x1="49367" y1="68254" x2="49367" y2="68254"/>
                        <a14:foregroundMark x1="50633" y1="63492" x2="50633" y2="63492"/>
                        <a14:foregroundMark x1="50633" y1="61270" x2="50633" y2="61270"/>
                        <a14:foregroundMark x1="50633" y1="60317" x2="50633" y2="60317"/>
                        <a14:foregroundMark x1="49367" y1="60000" x2="49367" y2="60000"/>
                        <a14:foregroundMark x1="49051" y1="60000" x2="49051" y2="60000"/>
                        <a14:foregroundMark x1="46519" y1="60317" x2="46519" y2="60317"/>
                        <a14:foregroundMark x1="53165" y1="60952" x2="53165" y2="60952"/>
                        <a14:foregroundMark x1="53797" y1="60952" x2="53797" y2="60952"/>
                        <a14:foregroundMark x1="52848" y1="67937" x2="52848" y2="67937"/>
                        <a14:foregroundMark x1="53481" y1="70794" x2="53481" y2="70794"/>
                        <a14:foregroundMark x1="57595" y1="73333" x2="57595" y2="73333"/>
                        <a14:foregroundMark x1="57911" y1="76825" x2="57911" y2="76825"/>
                        <a14:foregroundMark x1="58228" y1="80635" x2="58228" y2="80635"/>
                        <a14:foregroundMark x1="56962" y1="82857" x2="56962" y2="82857"/>
                        <a14:foregroundMark x1="53797" y1="83175" x2="53797" y2="83175"/>
                        <a14:foregroundMark x1="57595" y1="70159" x2="57595" y2="70159"/>
                        <a14:foregroundMark x1="64873" y1="66032" x2="64873" y2="66032"/>
                        <a14:foregroundMark x1="66456" y1="63175" x2="66456" y2="63175"/>
                        <a14:foregroundMark x1="62025" y1="63810" x2="62025" y2="63810"/>
                        <a14:foregroundMark x1="62658" y1="66984" x2="62658" y2="66984"/>
                        <a14:foregroundMark x1="73734" y1="60952" x2="73734" y2="60952"/>
                        <a14:foregroundMark x1="72468" y1="57460" x2="72468" y2="57460"/>
                        <a14:foregroundMark x1="69937" y1="55873" x2="69937" y2="55873"/>
                        <a14:foregroundMark x1="68038" y1="60317" x2="68038" y2="60317"/>
                        <a14:foregroundMark x1="77848" y1="54603" x2="77848" y2="54603"/>
                        <a14:foregroundMark x1="75000" y1="47937" x2="75000" y2="47937"/>
                        <a14:foregroundMark x1="73101" y1="46667" x2="73101" y2="46667"/>
                        <a14:foregroundMark x1="71835" y1="53651" x2="71835" y2="53651"/>
                        <a14:foregroundMark x1="74684" y1="53968" x2="74684" y2="53968"/>
                        <a14:foregroundMark x1="75000" y1="54286" x2="75000" y2="54286"/>
                        <a14:foregroundMark x1="76582" y1="52698" x2="76582" y2="52698"/>
                        <a14:foregroundMark x1="78797" y1="51111" x2="78797" y2="51111"/>
                        <a14:foregroundMark x1="82595" y1="46032" x2="82595" y2="46032"/>
                        <a14:foregroundMark x1="79747" y1="45397" x2="79747" y2="45397"/>
                        <a14:foregroundMark x1="77215" y1="45397" x2="77215" y2="45397"/>
                        <a14:foregroundMark x1="74684" y1="45397" x2="74684" y2="45397"/>
                        <a14:foregroundMark x1="74051" y1="45397" x2="74051" y2="45397"/>
                        <a14:foregroundMark x1="83228" y1="50794" x2="83228" y2="50794"/>
                        <a14:foregroundMark x1="56646" y1="25714" x2="56646" y2="25714"/>
                        <a14:foregroundMark x1="52848" y1="18095" x2="52848" y2="18095"/>
                        <a14:foregroundMark x1="46835" y1="17778" x2="46835" y2="17778"/>
                        <a14:foregroundMark x1="44937" y1="20952" x2="44937" y2="20952"/>
                        <a14:foregroundMark x1="45886" y1="26032" x2="46835" y2="26984"/>
                        <a14:foregroundMark x1="48734" y1="27937" x2="48734" y2="27937"/>
                        <a14:foregroundMark x1="53481" y1="28254" x2="53481" y2="28254"/>
                        <a14:foregroundMark x1="56013" y1="24762" x2="56013" y2="24762"/>
                        <a14:foregroundMark x1="56962" y1="22222" x2="56962" y2="22222"/>
                        <a14:foregroundMark x1="55063" y1="20317" x2="55063" y2="20317"/>
                        <a14:foregroundMark x1="51266" y1="33968" x2="51266" y2="33968"/>
                        <a14:foregroundMark x1="49367" y1="33968" x2="49367" y2="33968"/>
                        <a14:foregroundMark x1="47152" y1="33968" x2="47152" y2="33968"/>
                        <a14:foregroundMark x1="51266" y1="31746" x2="51266" y2="31746"/>
                        <a14:foregroundMark x1="51899" y1="24444" x2="51899" y2="24444"/>
                        <a14:foregroundMark x1="50633" y1="21905" x2="50633" y2="21905"/>
                        <a14:foregroundMark x1="50949" y1="39048" x2="50949" y2="39048"/>
                        <a14:foregroundMark x1="49051" y1="38730" x2="49051" y2="38730"/>
                        <a14:foregroundMark x1="48101" y1="52698" x2="48101" y2="52698"/>
                        <a14:foregroundMark x1="50316" y1="47619" x2="50316" y2="47619"/>
                        <a14:foregroundMark x1="22468" y1="45079" x2="22468" y2="45079"/>
                        <a14:foregroundMark x1="18038" y1="46349" x2="18038" y2="46349"/>
                        <a14:foregroundMark x1="17722" y1="51429" x2="17722" y2="51429"/>
                        <a14:foregroundMark x1="21203" y1="55556" x2="21203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4975" y="3156800"/>
            <a:ext cx="1424825" cy="1420317"/>
          </a:xfrm>
          <a:prstGeom prst="rect">
            <a:avLst/>
          </a:prstGeom>
        </p:spPr>
      </p:pic>
      <p:pic>
        <p:nvPicPr>
          <p:cNvPr id="1026" name="Picture 2" descr="https://azure.microsoft.com/svghandler/automation/?width=600&amp;height=315">
            <a:extLst>
              <a:ext uri="{FF2B5EF4-FFF2-40B4-BE49-F238E27FC236}">
                <a16:creationId xmlns:a16="http://schemas.microsoft.com/office/drawing/2014/main" id="{AF39E15A-94EF-4B53-B304-42972AFC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68" y="4329900"/>
            <a:ext cx="2492446" cy="130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4D13BE-767D-4CD4-9B52-E3972CA5F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4232" y="4337598"/>
            <a:ext cx="1632671" cy="6155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E2D2E07-6B4D-40AC-AF52-0F43C744D0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61298"/>
          <a:stretch/>
        </p:blipFill>
        <p:spPr>
          <a:xfrm>
            <a:off x="773904" y="1382078"/>
            <a:ext cx="1188720" cy="890734"/>
          </a:xfrm>
          <a:prstGeom prst="rect">
            <a:avLst/>
          </a:prstGeom>
        </p:spPr>
      </p:pic>
      <p:pic>
        <p:nvPicPr>
          <p:cNvPr id="4" name="Picture 2" descr="File:Office 365 logo.png">
            <a:extLst>
              <a:ext uri="{FF2B5EF4-FFF2-40B4-BE49-F238E27FC236}">
                <a16:creationId xmlns:a16="http://schemas.microsoft.com/office/drawing/2014/main" id="{5B54F75F-BEA9-44D9-A61A-43D099F5F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46"/>
          <a:stretch/>
        </p:blipFill>
        <p:spPr bwMode="auto">
          <a:xfrm>
            <a:off x="714638" y="3380874"/>
            <a:ext cx="914400" cy="98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Windows 10 Logo.svg">
            <a:extLst>
              <a:ext uri="{FF2B5EF4-FFF2-40B4-BE49-F238E27FC236}">
                <a16:creationId xmlns:a16="http://schemas.microsoft.com/office/drawing/2014/main" id="{988A3B53-9103-4F26-9D56-71CDE19A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47" y="4912135"/>
            <a:ext cx="2122764" cy="39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Windows Server 2019 logo.svg">
            <a:extLst>
              <a:ext uri="{FF2B5EF4-FFF2-40B4-BE49-F238E27FC236}">
                <a16:creationId xmlns:a16="http://schemas.microsoft.com/office/drawing/2014/main" id="{3FA52706-AB97-4D15-8192-677E30110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0246"/>
          <a:stretch/>
        </p:blipFill>
        <p:spPr bwMode="auto">
          <a:xfrm>
            <a:off x="1609184" y="2682998"/>
            <a:ext cx="2816843" cy="39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ADFC7-F188-474E-9EFB-6061544B5B35}"/>
              </a:ext>
            </a:extLst>
          </p:cNvPr>
          <p:cNvSpPr txBox="1"/>
          <p:nvPr/>
        </p:nvSpPr>
        <p:spPr>
          <a:xfrm>
            <a:off x="-10048" y="5645711"/>
            <a:ext cx="122020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PowerShell enables you to manage and automate your servers, clouds, hypervisors, networks, and much more!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DBA4A6-4EB8-4943-B3F8-FF910782B5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3155" y="2781843"/>
            <a:ext cx="1941223" cy="137826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1D621D9-709F-4017-9F91-9FB5B39FCA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585173" y="4356267"/>
            <a:ext cx="1592540" cy="840507"/>
          </a:xfrm>
          <a:prstGeom prst="rect">
            <a:avLst/>
          </a:prstGeom>
        </p:spPr>
      </p:pic>
      <p:pic>
        <p:nvPicPr>
          <p:cNvPr id="1024" name="Picture 102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FCE1338-3DC4-418F-A2CA-4C099FB71C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4236" y="1886827"/>
            <a:ext cx="3315616" cy="548448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1BCA38E-B84A-4FAA-8800-EBE9308CE9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1072" y="1470167"/>
            <a:ext cx="1276985" cy="1276985"/>
          </a:xfrm>
          <a:prstGeom prst="rect">
            <a:avLst/>
          </a:prstGeom>
        </p:spPr>
      </p:pic>
      <p:pic>
        <p:nvPicPr>
          <p:cNvPr id="11" name="Picture 10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4EE2A851-906D-4C8F-BC56-FF6FDA3F30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09927" y="3368012"/>
            <a:ext cx="1129739" cy="11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7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785C-07A8-4CB1-85D6-47A267D4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8" y="2084186"/>
            <a:ext cx="11203233" cy="1270797"/>
          </a:xfrm>
        </p:spPr>
        <p:txBody>
          <a:bodyPr/>
          <a:lstStyle/>
          <a:p>
            <a:r>
              <a:rPr lang="en-US"/>
              <a:t>PowerShell Gallery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1E36E-B1D5-4256-87D0-1593C727E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240" y="3877277"/>
            <a:ext cx="9860674" cy="778226"/>
          </a:xfrm>
        </p:spPr>
        <p:txBody>
          <a:bodyPr/>
          <a:lstStyle/>
          <a:p>
            <a:r>
              <a:rPr lang="en-US"/>
              <a:t>Hemant Mahawar</a:t>
            </a:r>
          </a:p>
        </p:txBody>
      </p:sp>
    </p:spTree>
    <p:extLst>
      <p:ext uri="{BB962C8B-B14F-4D97-AF65-F5344CB8AC3E}">
        <p14:creationId xmlns:p14="http://schemas.microsoft.com/office/powerpoint/2010/main" val="26981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B5551-EA77-473F-AFC0-426EC904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PowerShell Gallery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459F-6B14-4A61-8899-BD324D306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48505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Since Feb 2015</a:t>
            </a:r>
          </a:p>
          <a:p>
            <a:pPr lvl="0"/>
            <a:r>
              <a:rPr lang="en-US" dirty="0"/>
              <a:t>235+ millions downloads</a:t>
            </a:r>
          </a:p>
          <a:p>
            <a:pPr lvl="0"/>
            <a:r>
              <a:rPr lang="en-US" dirty="0"/>
              <a:t>3900+ unique items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1350+ unique owners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/>
              <a:t>Used by variety of enterprises : </a:t>
            </a:r>
          </a:p>
          <a:p>
            <a:pPr marL="0" indent="0">
              <a:buNone/>
            </a:pPr>
            <a:r>
              <a:rPr lang="en-US" dirty="0"/>
              <a:t>	Azure, AWS, VMWare, Dell, Citrix, HP, Google, Lenovo, etc.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Pairs with </a:t>
            </a:r>
            <a:r>
              <a:rPr lang="en-US" u="sng" dirty="0" err="1">
                <a:hlinkClick r:id="rId3"/>
              </a:rPr>
              <a:t>PowerShellGet</a:t>
            </a:r>
            <a:r>
              <a:rPr lang="en-US" u="sng" dirty="0">
                <a:hlinkClick r:id="rId3"/>
              </a:rPr>
              <a:t> cmdlets</a:t>
            </a:r>
            <a:r>
              <a:rPr lang="en-US" dirty="0"/>
              <a:t> to search, acquire from, and publish to the PowerShell Gallery, or private repositories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37BAF0-3ED6-4B81-B1F3-E61D7A83F3A6}"/>
              </a:ext>
            </a:extLst>
          </p:cNvPr>
          <p:cNvGrpSpPr/>
          <p:nvPr/>
        </p:nvGrpSpPr>
        <p:grpSpPr>
          <a:xfrm>
            <a:off x="6321778" y="240211"/>
            <a:ext cx="5735876" cy="4355913"/>
            <a:chOff x="6321778" y="112886"/>
            <a:chExt cx="5735876" cy="43559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5E66A16-C183-4EB7-A5DF-2877A18E8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221" b="90293" l="12870" r="90435">
                          <a14:foregroundMark x1="90435" y1="37923" x2="90435" y2="37923"/>
                        </a14:backgroundRemoval>
                      </a14:imgEffect>
                    </a14:imgLayer>
                  </a14:imgProps>
                </a:ext>
              </a:extLst>
            </a:blip>
            <a:srcRect l="3344" t="4726"/>
            <a:stretch/>
          </p:blipFill>
          <p:spPr>
            <a:xfrm>
              <a:off x="6321778" y="112886"/>
              <a:ext cx="5735876" cy="4355913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531A64-D043-479F-B507-8C531D09CCDF}"/>
                </a:ext>
              </a:extLst>
            </p:cNvPr>
            <p:cNvCxnSpPr/>
            <p:nvPr/>
          </p:nvCxnSpPr>
          <p:spPr>
            <a:xfrm>
              <a:off x="7039783" y="790222"/>
              <a:ext cx="0" cy="293511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1A199D-4BD8-40AA-8962-BF3329769B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63644" y="3578578"/>
              <a:ext cx="4989690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2C7716-57AB-408B-8185-F73FCBC89B17}"/>
                </a:ext>
              </a:extLst>
            </p:cNvPr>
            <p:cNvSpPr txBox="1"/>
            <p:nvPr/>
          </p:nvSpPr>
          <p:spPr>
            <a:xfrm rot="19021407">
              <a:off x="7016429" y="3886200"/>
              <a:ext cx="731520" cy="2194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Feb 2018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0143A6-4C82-4D38-AC11-2A9D7E415E37}"/>
                </a:ext>
              </a:extLst>
            </p:cNvPr>
            <p:cNvSpPr txBox="1"/>
            <p:nvPr/>
          </p:nvSpPr>
          <p:spPr>
            <a:xfrm rot="19021407">
              <a:off x="7744278" y="3913847"/>
              <a:ext cx="749808" cy="29260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Mar 2018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CB2C9D-E803-42E9-919A-4F50DE40E95B}"/>
                </a:ext>
              </a:extLst>
            </p:cNvPr>
            <p:cNvSpPr txBox="1"/>
            <p:nvPr/>
          </p:nvSpPr>
          <p:spPr>
            <a:xfrm rot="19021407">
              <a:off x="8443971" y="3886200"/>
              <a:ext cx="731520" cy="2194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Apr 2018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6C4AAD-7DD4-4B78-8864-46C0EBD63834}"/>
                </a:ext>
              </a:extLst>
            </p:cNvPr>
            <p:cNvSpPr txBox="1"/>
            <p:nvPr/>
          </p:nvSpPr>
          <p:spPr>
            <a:xfrm rot="19021407">
              <a:off x="9053619" y="3886200"/>
              <a:ext cx="768096" cy="29260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May 2018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F2B57D-422A-4E4C-B7D5-62F872310D45}"/>
                </a:ext>
              </a:extLst>
            </p:cNvPr>
            <p:cNvSpPr txBox="1"/>
            <p:nvPr/>
          </p:nvSpPr>
          <p:spPr>
            <a:xfrm rot="19021407">
              <a:off x="9755767" y="3886200"/>
              <a:ext cx="731520" cy="2194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Jun 2018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23AB7F-9607-41AA-8F5F-4DE0DAA5A785}"/>
                </a:ext>
              </a:extLst>
            </p:cNvPr>
            <p:cNvSpPr txBox="1"/>
            <p:nvPr/>
          </p:nvSpPr>
          <p:spPr>
            <a:xfrm rot="19021407">
              <a:off x="10429031" y="3886200"/>
              <a:ext cx="731520" cy="2194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Jul 2018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7CC57C-57F1-4FA3-8E43-E129A0F1471A}"/>
                </a:ext>
              </a:extLst>
            </p:cNvPr>
            <p:cNvSpPr txBox="1"/>
            <p:nvPr/>
          </p:nvSpPr>
          <p:spPr>
            <a:xfrm rot="19021407">
              <a:off x="11130704" y="3885145"/>
              <a:ext cx="749808" cy="21544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Aug 2018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65D101-3135-4D51-AF1D-2C9DCE3BC4DF}"/>
                </a:ext>
              </a:extLst>
            </p:cNvPr>
            <p:cNvSpPr txBox="1"/>
            <p:nvPr/>
          </p:nvSpPr>
          <p:spPr>
            <a:xfrm>
              <a:off x="6519281" y="848097"/>
              <a:ext cx="457200" cy="269304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27M</a:t>
              </a:r>
            </a:p>
            <a:p>
              <a:pPr algn="r"/>
              <a:endParaRPr lang="en-US" sz="13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23M</a:t>
              </a:r>
            </a:p>
            <a:p>
              <a:pPr algn="r"/>
              <a:endParaRPr lang="en-US" sz="13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19M</a:t>
              </a:r>
            </a:p>
            <a:p>
              <a:pPr algn="r"/>
              <a:endParaRPr lang="en-US" sz="13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15M</a:t>
              </a:r>
            </a:p>
            <a:p>
              <a:pPr algn="r"/>
              <a:endParaRPr lang="en-US" sz="13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11M</a:t>
              </a:r>
            </a:p>
            <a:p>
              <a:pPr algn="r"/>
              <a:endParaRPr lang="en-US" sz="13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7M</a:t>
              </a:r>
            </a:p>
            <a:p>
              <a:pPr algn="r"/>
              <a:endParaRPr lang="en-US" sz="13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  <a:p>
              <a:pPr algn="r"/>
              <a:r>
                <a:rPr lang="en-US" sz="1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3M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9F31BB-2C23-4E77-8CF7-9C003B9BA12B}"/>
                </a:ext>
              </a:extLst>
            </p:cNvPr>
            <p:cNvSpPr txBox="1"/>
            <p:nvPr/>
          </p:nvSpPr>
          <p:spPr>
            <a:xfrm>
              <a:off x="6519281" y="248674"/>
              <a:ext cx="280258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2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Downloads Per Month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076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8202-D5E1-4968-BC10-33B858A8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55" y="1822406"/>
            <a:ext cx="8962821" cy="1606594"/>
          </a:xfrm>
        </p:spPr>
        <p:txBody>
          <a:bodyPr/>
          <a:lstStyle/>
          <a:p>
            <a:r>
              <a:rPr lang="en-US" sz="4800"/>
              <a:t>PowerShell in Azure Cloud Shell</a:t>
            </a:r>
            <a:br>
              <a:rPr lang="en-US"/>
            </a:br>
            <a:br>
              <a:rPr lang="en-US" sz="800"/>
            </a:br>
            <a:r>
              <a:rPr lang="en-US" sz="3200"/>
              <a:t>Your managed admin console in Azure</a:t>
            </a:r>
            <a:br>
              <a:rPr lang="en-US"/>
            </a:br>
            <a:r>
              <a:rPr lang="en-US" sz="2800">
                <a:hlinkClick r:id="rId3"/>
              </a:rPr>
              <a:t>https://shell.azure.com/powershell</a:t>
            </a:r>
            <a:r>
              <a:rPr lang="en-US" sz="2800"/>
              <a:t> 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414C3B-2308-40E0-8035-1043C993D084}"/>
              </a:ext>
            </a:extLst>
          </p:cNvPr>
          <p:cNvSpPr/>
          <p:nvPr/>
        </p:nvSpPr>
        <p:spPr>
          <a:xfrm>
            <a:off x="5975614" y="3247027"/>
            <a:ext cx="240772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711B78-B7BF-4815-90D3-EB313BB02DD8}"/>
              </a:ext>
            </a:extLst>
          </p:cNvPr>
          <p:cNvSpPr/>
          <p:nvPr/>
        </p:nvSpPr>
        <p:spPr bwMode="auto">
          <a:xfrm>
            <a:off x="585215" y="4514850"/>
            <a:ext cx="7475655" cy="118975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18288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/>
              <a:t>Announcement: GA PowerShell in Azure Cloud Shell</a:t>
            </a:r>
          </a:p>
        </p:txBody>
      </p:sp>
    </p:spTree>
    <p:extLst>
      <p:ext uri="{BB962C8B-B14F-4D97-AF65-F5344CB8AC3E}">
        <p14:creationId xmlns:p14="http://schemas.microsoft.com/office/powerpoint/2010/main" val="2046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79B77DF-0C9A-481A-BFE4-876C37155690}"/>
              </a:ext>
            </a:extLst>
          </p:cNvPr>
          <p:cNvGrpSpPr/>
          <p:nvPr/>
        </p:nvGrpSpPr>
        <p:grpSpPr>
          <a:xfrm>
            <a:off x="6093460" y="4835161"/>
            <a:ext cx="6255519" cy="2335480"/>
            <a:chOff x="2542761" y="2692135"/>
            <a:chExt cx="4058478" cy="1681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9F5C68-58E2-4177-96D9-F1E75F3BE66C}"/>
                </a:ext>
              </a:extLst>
            </p:cNvPr>
            <p:cNvGrpSpPr/>
            <p:nvPr/>
          </p:nvGrpSpPr>
          <p:grpSpPr>
            <a:xfrm>
              <a:off x="2542761" y="2692135"/>
              <a:ext cx="4058478" cy="1681264"/>
              <a:chOff x="2542761" y="2692135"/>
              <a:chExt cx="4058478" cy="16812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16C2D23-0549-4AA7-B3CB-6593EC3AF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2761" y="2692135"/>
                <a:ext cx="4058478" cy="168126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8E54CA8-16AC-4582-9AC4-DF20EE69D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8137" y="2940703"/>
                <a:ext cx="514350" cy="100965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1DB8A-F99A-4BA2-AE5C-7AD6207C8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8497" y="2924292"/>
              <a:ext cx="593629" cy="1042471"/>
            </a:xfrm>
            <a:prstGeom prst="rect">
              <a:avLst/>
            </a:prstGeom>
          </p:spPr>
        </p:pic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Azure Cloud Shell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456740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Authenticated access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Choice of shell experience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Save your files into a private &amp; secure Azure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Common tools &amp; languages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Multiple integrated experiences </a:t>
            </a:r>
          </a:p>
          <a:p>
            <a:pPr marL="0" indent="0">
              <a:buNone/>
            </a:pPr>
            <a:r>
              <a:rPr lang="en-US" dirty="0"/>
              <a:t>     - D</a:t>
            </a:r>
            <a:r>
              <a:rPr lang="en-US" sz="2400" dirty="0"/>
              <a:t>ocs, VS Code, Azure App</a:t>
            </a:r>
          </a:p>
        </p:txBody>
      </p:sp>
      <p:pic>
        <p:nvPicPr>
          <p:cNvPr id="4" name="Picture 2" descr="https://azurecomcdn.azureedge.net/cvt-acf42369e9cc88b04810c80a2cb46143cacaa089139158356e1f32ca0284bb84/images/page/features/cloud-shell/cloud-storage.png">
            <a:extLst>
              <a:ext uri="{FF2B5EF4-FFF2-40B4-BE49-F238E27FC236}">
                <a16:creationId xmlns:a16="http://schemas.microsoft.com/office/drawing/2014/main" id="{B83610EA-C2F4-4F3C-880E-23F63E7F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602" y="3587125"/>
            <a:ext cx="2737208" cy="12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azurecomcdn.azureedge.net/cvt-a6166245402173e618b11ac0509ca83df28566ccdcec69fd827ba9905ffd7b3d/images/page/features/cloud-shell/shell-access.png">
            <a:extLst>
              <a:ext uri="{FF2B5EF4-FFF2-40B4-BE49-F238E27FC236}">
                <a16:creationId xmlns:a16="http://schemas.microsoft.com/office/drawing/2014/main" id="{5A32973D-B465-4AAB-A969-85B6D9655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488565"/>
            <a:ext cx="2351426" cy="13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azurecomcdn.azureedge.net/cvt-35bf2455769d6825965bb222d0e758283af4d1011b9e59f67c96dba8f42fa0f3/images/page/features/cloud-shell/common-tools.png">
            <a:extLst>
              <a:ext uri="{FF2B5EF4-FFF2-40B4-BE49-F238E27FC236}">
                <a16:creationId xmlns:a16="http://schemas.microsoft.com/office/drawing/2014/main" id="{15710462-22A1-4BC1-9544-A9CC7776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67" y="3529025"/>
            <a:ext cx="2571790" cy="12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74299084-7D7A-4559-B9B6-804663A94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7783" y="3619333"/>
            <a:ext cx="1959662" cy="1231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E9B1B-81DE-42B2-B067-450EB94EDB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6106"/>
          <a:stretch/>
        </p:blipFill>
        <p:spPr>
          <a:xfrm>
            <a:off x="6053207" y="81036"/>
            <a:ext cx="2701069" cy="2442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EA8E1B-013C-4461-BDB6-ED56664204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91" b="-1"/>
          <a:stretch/>
        </p:blipFill>
        <p:spPr>
          <a:xfrm>
            <a:off x="9146890" y="189967"/>
            <a:ext cx="2753899" cy="23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1482-B8B6-40F5-A57D-73901DBD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" y="2084186"/>
            <a:ext cx="10988374" cy="1158793"/>
          </a:xfrm>
        </p:spPr>
        <p:txBody>
          <a:bodyPr/>
          <a:lstStyle/>
          <a:p>
            <a:r>
              <a:rPr lang="en-US" sz="7050">
                <a:cs typeface="Segoe UI Semibold"/>
              </a:rPr>
              <a:t>PowerShell in Cloud Shell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DA19-6F30-4ED4-B95E-CCC57D55E5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240" y="3877277"/>
            <a:ext cx="9860674" cy="772519"/>
          </a:xfrm>
        </p:spPr>
        <p:txBody>
          <a:bodyPr vert="horz" wrap="square" lIns="182880" tIns="146304" rIns="182880" bIns="146304" rtlCol="0" anchor="t">
            <a:spAutoFit/>
          </a:bodyPr>
          <a:lstStyle/>
          <a:p>
            <a:r>
              <a:rPr lang="en-US" sz="3100">
                <a:cs typeface="Segoe UI Semibold"/>
              </a:rPr>
              <a:t>Hemant Mahawar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024E6F-7069-43ED-AF7D-7FC23683860A}"/>
              </a:ext>
            </a:extLst>
          </p:cNvPr>
          <p:cNvSpPr/>
          <p:nvPr/>
        </p:nvSpPr>
        <p:spPr bwMode="auto">
          <a:xfrm>
            <a:off x="4694835" y="1924338"/>
            <a:ext cx="3207221" cy="4176213"/>
          </a:xfrm>
          <a:prstGeom prst="rect">
            <a:avLst/>
          </a:prstGeom>
          <a:solidFill>
            <a:srgbClr val="0A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3D1970-FB92-42E6-AFFD-B104FDF9B14E}"/>
              </a:ext>
            </a:extLst>
          </p:cNvPr>
          <p:cNvSpPr/>
          <p:nvPr/>
        </p:nvSpPr>
        <p:spPr bwMode="auto">
          <a:xfrm>
            <a:off x="846162" y="1937983"/>
            <a:ext cx="3230538" cy="417621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DDA344-E6F6-484A-B453-F5E7A91A3FF9}"/>
              </a:ext>
            </a:extLst>
          </p:cNvPr>
          <p:cNvSpPr/>
          <p:nvPr/>
        </p:nvSpPr>
        <p:spPr bwMode="auto">
          <a:xfrm>
            <a:off x="8557150" y="1937983"/>
            <a:ext cx="3220868" cy="41762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AA069B-96D5-4DF6-9BA6-D837EF31A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913057"/>
              </p:ext>
            </p:extLst>
          </p:nvPr>
        </p:nvGraphicFramePr>
        <p:xfrm>
          <a:off x="-19548" y="1011198"/>
          <a:ext cx="12211548" cy="538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A9C9F7-7BE1-4CC0-8394-B119148E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Semibold"/>
              </a:rPr>
              <a:t>PowerShell Themes</a:t>
            </a:r>
            <a:endParaRPr lang="en-US"/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AE48D299-D007-4C1D-ACEA-DD5F13B84BA4}"/>
              </a:ext>
            </a:extLst>
          </p:cNvPr>
          <p:cNvSpPr/>
          <p:nvPr/>
        </p:nvSpPr>
        <p:spPr>
          <a:xfrm>
            <a:off x="1446665" y="5663819"/>
            <a:ext cx="9621672" cy="409433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916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:dgm="http://schemas.openxmlformats.org/drawingml/2006/diagram" xmlns:a16="http://schemas.microsoft.com/office/drawing/2014/main"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9D5342-6512-441B-A197-AA2C0E30E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E22EDF-6BAC-49B8-AECD-62D0B2E99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094A41-FB71-4EE7-AECD-2BA7DB2F0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AtOnc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C60DA3-2A0B-42F8-9A93-78C5A7DD9C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1693" y="704259"/>
            <a:ext cx="5802313" cy="5449481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4BA6CE-613D-4471-8935-5F770447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81" y="538196"/>
            <a:ext cx="3768898" cy="553998"/>
          </a:xfrm>
        </p:spPr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C25AAE-FF22-40EF-8711-B9AFB1286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081" y="1568519"/>
            <a:ext cx="5497621" cy="43765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GA - PowerShell Core 6.1</a:t>
            </a:r>
          </a:p>
          <a:p>
            <a:pPr>
              <a:spcAft>
                <a:spcPts val="1200"/>
              </a:spcAft>
            </a:pPr>
            <a:r>
              <a:rPr lang="en-US" sz="2400"/>
              <a:t>	</a:t>
            </a:r>
            <a:r>
              <a:rPr lang="en-US" sz="2400">
                <a:hlinkClick r:id="rId3"/>
              </a:rPr>
              <a:t>http://aka.ms/getpowershell</a:t>
            </a:r>
            <a:r>
              <a:rPr lang="en-US" sz="24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GA – PowerShell in Azure Cloud Shell</a:t>
            </a:r>
          </a:p>
          <a:p>
            <a:pPr lvl="1"/>
            <a:r>
              <a:rPr lang="en-US" sz="2400"/>
              <a:t>	</a:t>
            </a:r>
            <a:r>
              <a:rPr lang="en-US" sz="2400">
                <a:hlinkClick r:id="rId4"/>
              </a:rPr>
              <a:t>http://portal.azure.com</a:t>
            </a:r>
            <a:endParaRPr lang="en-US" sz="2400"/>
          </a:p>
          <a:p>
            <a:pPr lvl="1">
              <a:spcAft>
                <a:spcPts val="1200"/>
              </a:spcAft>
            </a:pPr>
            <a:r>
              <a:rPr lang="en-US" sz="2400"/>
              <a:t>	</a:t>
            </a:r>
            <a:r>
              <a:rPr lang="en-US" sz="2400">
                <a:hlinkClick r:id="rId5"/>
              </a:rPr>
              <a:t>http://shell.azure.com/powershell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Refresh - PowerShell Gallery</a:t>
            </a:r>
          </a:p>
          <a:p>
            <a:pPr>
              <a:spcAft>
                <a:spcPts val="1200"/>
              </a:spcAft>
            </a:pPr>
            <a:r>
              <a:rPr lang="en-US" sz="2400"/>
              <a:t>	</a:t>
            </a:r>
            <a:r>
              <a:rPr lang="en-US" sz="2400">
                <a:hlinkClick r:id="rId6"/>
              </a:rPr>
              <a:t>http://powershellgallery.com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Shipping in Windows – OpenSSH</a:t>
            </a:r>
          </a:p>
          <a:p>
            <a:pPr lvl="4">
              <a:spcAft>
                <a:spcPts val="1200"/>
              </a:spcAft>
            </a:pPr>
            <a:r>
              <a:rPr lang="en-US" sz="2400">
                <a:hlinkClick r:id="rId7"/>
              </a:rPr>
              <a:t>http://aka.ms/OpenSSHDocs</a:t>
            </a:r>
            <a:r>
              <a:rPr lang="en-US" sz="24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406717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0D38-19CC-4602-8EC6-D0B566B3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D173C-B19E-478F-B046-FA84A4EE5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5022914"/>
          </a:xfrm>
        </p:spPr>
        <p:txBody>
          <a:bodyPr/>
          <a:lstStyle/>
          <a:p>
            <a:r>
              <a:rPr lang="en-US" dirty="0"/>
              <a:t>More integration with Azure services</a:t>
            </a:r>
          </a:p>
          <a:p>
            <a:pPr lvl="1"/>
            <a:r>
              <a:rPr lang="en-US" dirty="0"/>
              <a:t>PowerShell Core in Azure Functions 2.0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Remote management of Azure VMs with PowerShell and SSH</a:t>
            </a:r>
          </a:p>
          <a:p>
            <a:r>
              <a:rPr lang="en-US" dirty="0"/>
              <a:t>PowerShell Core 6.2 will be a minor release</a:t>
            </a:r>
          </a:p>
          <a:p>
            <a:pPr lvl="1"/>
            <a:r>
              <a:rPr lang="en-US" dirty="0"/>
              <a:t>Focus on stability/quality</a:t>
            </a:r>
          </a:p>
          <a:p>
            <a:pPr lvl="1"/>
            <a:r>
              <a:rPr lang="en-US" dirty="0"/>
              <a:t>Continued work with partner teams to increase coverage (e.g. Windows, Exchange, Intune)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Community pull requests</a:t>
            </a:r>
          </a:p>
          <a:p>
            <a:r>
              <a:rPr lang="en-US" dirty="0"/>
              <a:t>PowerShell in Cloud Shell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More tools and modules to get your job done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PSReadLine</a:t>
            </a:r>
            <a:r>
              <a:rPr lang="en-US" dirty="0"/>
              <a:t> support in VS Code</a:t>
            </a:r>
          </a:p>
          <a:p>
            <a:r>
              <a:rPr lang="en-US" dirty="0"/>
              <a:t>Working with OpenBSD to upstream OpenSSH work</a:t>
            </a:r>
          </a:p>
        </p:txBody>
      </p:sp>
    </p:spTree>
    <p:extLst>
      <p:ext uri="{BB962C8B-B14F-4D97-AF65-F5344CB8AC3E}">
        <p14:creationId xmlns:p14="http://schemas.microsoft.com/office/powerpoint/2010/main" val="1863554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2855FC9-0CCF-4381-97B7-0DC97AEA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Azure security &amp; management sessions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5258081-E33F-474A-9964-FCA95B979BEC}"/>
              </a:ext>
            </a:extLst>
          </p:cNvPr>
          <p:cNvSpPr txBox="1">
            <a:spLocks noChangeAspect="1"/>
          </p:cNvSpPr>
          <p:nvPr/>
        </p:nvSpPr>
        <p:spPr>
          <a:xfrm>
            <a:off x="2780099" y="2043677"/>
            <a:ext cx="2014175" cy="4364272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2000">
                <a:gradFill>
                  <a:gsLst>
                    <a:gs pos="2917">
                      <a:srgbClr val="000000"/>
                    </a:gs>
                    <a:gs pos="84000">
                      <a:srgbClr val="000000"/>
                    </a:gs>
                  </a:gsLst>
                  <a:lin ang="5400000" scaled="0"/>
                </a:gradFill>
                <a:latin typeface="Segoe Pro Semibold" panose="020B0702040504020203" pitchFamily="34" charset="0"/>
              </a:defRPr>
            </a:lvl1pPr>
          </a:lstStyle>
          <a:p>
            <a:pPr defTabSz="914367">
              <a:spcAft>
                <a:spcPts val="588"/>
              </a:spcAft>
              <a:defRPr/>
            </a:pPr>
            <a:r>
              <a:rPr lang="en-US" sz="1800" kern="0">
                <a:solidFill>
                  <a:srgbClr val="0D0D0D"/>
                </a:solidFill>
                <a:latin typeface="Segoe UI Semibold"/>
                <a:cs typeface="Segoe UI" panose="020B0502040204020203" pitchFamily="34" charset="0"/>
              </a:rPr>
              <a:t>Security</a:t>
            </a:r>
          </a:p>
          <a:p>
            <a:pPr marL="0" marR="0" lvl="0" indent="0" algn="l" defTabSz="896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6"/>
              </a:spcAft>
              <a:buClrTx/>
              <a:buSzTx/>
              <a:buFontTx/>
              <a:buNone/>
              <a:tabLst/>
              <a:defRPr/>
            </a:pPr>
            <a:endParaRPr lang="en-US" sz="1600" kern="0">
              <a:solidFill>
                <a:srgbClr val="0D0D0D"/>
              </a:solidFill>
              <a:latin typeface="Segoe UI Semibold"/>
              <a:cs typeface="Segoe UI" panose="020B0502040204020203" pitchFamily="34" charset="0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BRK2395</a:t>
            </a: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 Wed 9AM</a:t>
            </a:r>
            <a:b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</a:b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Azure Security fundamentals: Protecting infrastructure, apps, and data in the cloud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endParaRPr lang="en-US" sz="1050">
              <a:solidFill>
                <a:srgbClr val="333333"/>
              </a:solidFill>
              <a:latin typeface="Segoe UI Semibold"/>
              <a:ea typeface="Malgun Gothic" panose="020B0503020000020004" pitchFamily="34" charset="-127"/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BRK2038 </a:t>
            </a: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Wed 2:15PM</a:t>
            </a:r>
            <a:b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</a:b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Simplify protection of cloud resources with Azure Security Center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en-US" sz="1050">
              <a:solidFill>
                <a:srgbClr val="333333"/>
              </a:solidFill>
              <a:latin typeface="Segoe UI Semibold"/>
              <a:ea typeface="Malgun Gothic" panose="020B0503020000020004" pitchFamily="34" charset="-127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BRK2368 </a:t>
            </a: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Tues 9AM</a:t>
            </a:r>
            <a:b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</a:b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Practical guide for using Azure Security Center to protect hybrid cloud environment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(workshop: </a:t>
            </a: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WRK2010 </a:t>
            </a: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Tues 10:45AM)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endParaRPr lang="en-US" sz="1050">
              <a:solidFill>
                <a:srgbClr val="333333"/>
              </a:solidFill>
              <a:latin typeface="Segoe UI Semibold"/>
              <a:ea typeface="Malgun Gothic" panose="020B0503020000020004" pitchFamily="34" charset="-127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BRK3059 </a:t>
            </a: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Thurs 3:15PM</a:t>
            </a:r>
            <a:b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</a:b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Manage keys, secrets, and certificates for secure apps and data with Azure Key Vault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322D4-E3FE-4EDA-B96B-9F0D5FA6D78D}"/>
              </a:ext>
            </a:extLst>
          </p:cNvPr>
          <p:cNvCxnSpPr/>
          <p:nvPr/>
        </p:nvCxnSpPr>
        <p:spPr>
          <a:xfrm>
            <a:off x="2849549" y="2522681"/>
            <a:ext cx="1785726" cy="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ock" title="Icon of a padlock">
            <a:extLst>
              <a:ext uri="{FF2B5EF4-FFF2-40B4-BE49-F238E27FC236}">
                <a16:creationId xmlns:a16="http://schemas.microsoft.com/office/drawing/2014/main" id="{290C1F8E-BC7D-430B-A273-6FF1BEF2D9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890257" y="1213509"/>
            <a:ext cx="488026" cy="682086"/>
          </a:xfrm>
          <a:custGeom>
            <a:avLst/>
            <a:gdLst>
              <a:gd name="T0" fmla="*/ 239 w 239"/>
              <a:gd name="T1" fmla="*/ 335 h 335"/>
              <a:gd name="T2" fmla="*/ 0 w 239"/>
              <a:gd name="T3" fmla="*/ 335 h 335"/>
              <a:gd name="T4" fmla="*/ 0 w 239"/>
              <a:gd name="T5" fmla="*/ 157 h 335"/>
              <a:gd name="T6" fmla="*/ 239 w 239"/>
              <a:gd name="T7" fmla="*/ 157 h 335"/>
              <a:gd name="T8" fmla="*/ 239 w 239"/>
              <a:gd name="T9" fmla="*/ 335 h 335"/>
              <a:gd name="T10" fmla="*/ 196 w 239"/>
              <a:gd name="T11" fmla="*/ 157 h 335"/>
              <a:gd name="T12" fmla="*/ 196 w 239"/>
              <a:gd name="T13" fmla="*/ 75 h 335"/>
              <a:gd name="T14" fmla="*/ 121 w 239"/>
              <a:gd name="T15" fmla="*/ 0 h 335"/>
              <a:gd name="T16" fmla="*/ 46 w 239"/>
              <a:gd name="T17" fmla="*/ 75 h 335"/>
              <a:gd name="T18" fmla="*/ 46 w 239"/>
              <a:gd name="T19" fmla="*/ 157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9" h="335">
                <a:moveTo>
                  <a:pt x="239" y="335"/>
                </a:moveTo>
                <a:cubicBezTo>
                  <a:pt x="0" y="335"/>
                  <a:pt x="0" y="335"/>
                  <a:pt x="0" y="335"/>
                </a:cubicBezTo>
                <a:cubicBezTo>
                  <a:pt x="0" y="157"/>
                  <a:pt x="0" y="157"/>
                  <a:pt x="0" y="157"/>
                </a:cubicBezTo>
                <a:cubicBezTo>
                  <a:pt x="239" y="157"/>
                  <a:pt x="239" y="157"/>
                  <a:pt x="239" y="157"/>
                </a:cubicBezTo>
                <a:lnTo>
                  <a:pt x="239" y="335"/>
                </a:lnTo>
                <a:close/>
                <a:moveTo>
                  <a:pt x="196" y="157"/>
                </a:moveTo>
                <a:cubicBezTo>
                  <a:pt x="196" y="75"/>
                  <a:pt x="196" y="75"/>
                  <a:pt x="196" y="75"/>
                </a:cubicBezTo>
                <a:cubicBezTo>
                  <a:pt x="196" y="34"/>
                  <a:pt x="163" y="0"/>
                  <a:pt x="121" y="0"/>
                </a:cubicBezTo>
                <a:cubicBezTo>
                  <a:pt x="79" y="0"/>
                  <a:pt x="46" y="34"/>
                  <a:pt x="46" y="75"/>
                </a:cubicBezTo>
                <a:cubicBezTo>
                  <a:pt x="46" y="157"/>
                  <a:pt x="46" y="157"/>
                  <a:pt x="46" y="157"/>
                </a:cubicBezTo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43861FB-DE0E-40B7-93F9-B729C2596253}"/>
              </a:ext>
            </a:extLst>
          </p:cNvPr>
          <p:cNvSpPr txBox="1">
            <a:spLocks noChangeAspect="1"/>
          </p:cNvSpPr>
          <p:nvPr/>
        </p:nvSpPr>
        <p:spPr>
          <a:xfrm>
            <a:off x="5006390" y="2043677"/>
            <a:ext cx="2049170" cy="4345805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>
            <a:defPPr>
              <a:defRPr lang="en-US"/>
            </a:defPPr>
            <a:lvl1pPr marR="0" lvl="0" indent="0" algn="ctr" defTabSz="914367" fontAlgn="auto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 algn="l">
              <a:defRPr/>
            </a:pPr>
            <a:r>
              <a:rPr lang="en-US" b="0">
                <a:solidFill>
                  <a:srgbClr val="0D0D0D"/>
                </a:solidFill>
                <a:latin typeface="Segoe UI Semibold"/>
              </a:rPr>
              <a:t>Monitoring</a:t>
            </a:r>
            <a:endParaRPr lang="en-US" sz="2400" b="0">
              <a:solidFill>
                <a:srgbClr val="0D0D0D"/>
              </a:solidFill>
              <a:latin typeface="Segoe UI Semibold"/>
            </a:endParaRPr>
          </a:p>
          <a:p>
            <a:pPr lvl="0" algn="l">
              <a:defRPr/>
            </a:pPr>
            <a:endParaRPr lang="en-US" b="0">
              <a:solidFill>
                <a:srgbClr val="0D0D0D"/>
              </a:solidFill>
              <a:latin typeface="Segoe UI Semibold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BRK2270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Tues 4PM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Full stack monitoring across application, infrastructure and network with Azure Monitor</a:t>
            </a:r>
          </a:p>
          <a:p>
            <a:pPr algn="l">
              <a:defRPr/>
            </a:pP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(workshop: </a:t>
            </a: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WRK2012</a:t>
            </a:r>
            <a:r>
              <a:rPr lang="en-US" sz="105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 Wed 9AM)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BRK3354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Thurs 10:15AM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Monitor your infrastructure and analyze operational logs at scale with Azure Monitory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BRK3349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Tues 11:30AM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Everything about Azure Monitor telemetry and building integration with ITSM and SIEM tools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D910553-DC40-4919-937F-F476E793940F}"/>
              </a:ext>
            </a:extLst>
          </p:cNvPr>
          <p:cNvCxnSpPr/>
          <p:nvPr/>
        </p:nvCxnSpPr>
        <p:spPr>
          <a:xfrm>
            <a:off x="5075840" y="2522681"/>
            <a:ext cx="1785726" cy="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46">
            <a:extLst>
              <a:ext uri="{FF2B5EF4-FFF2-40B4-BE49-F238E27FC236}">
                <a16:creationId xmlns:a16="http://schemas.microsoft.com/office/drawing/2014/main" id="{EF7F711B-3AAF-4177-8D2A-DCFF7E1A2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5935" y="1125927"/>
            <a:ext cx="857250" cy="85725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8E1F4DC8-AB65-4B88-B97D-FCABEA6AC582}"/>
              </a:ext>
            </a:extLst>
          </p:cNvPr>
          <p:cNvSpPr txBox="1">
            <a:spLocks noChangeAspect="1"/>
          </p:cNvSpPr>
          <p:nvPr/>
        </p:nvSpPr>
        <p:spPr>
          <a:xfrm>
            <a:off x="7192964" y="2056369"/>
            <a:ext cx="2062028" cy="4290405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>
            <a:defPPr>
              <a:defRPr lang="en-US"/>
            </a:defPPr>
            <a:lvl1pPr marR="0" lvl="0" indent="0" algn="ctr" defTabSz="914367" fontAlgn="auto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 algn="l"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Resiliency</a:t>
            </a:r>
            <a:endParaRPr lang="en-US" sz="2400" b="0">
              <a:solidFill>
                <a:srgbClr val="0D0D0D"/>
              </a:solidFill>
              <a:latin typeface="Segoe UI Semibold"/>
            </a:endParaRP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  <a:p>
            <a:pPr algn="l"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BRK3060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 Mon 4PM</a:t>
            </a:r>
            <a:b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</a:b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Backup your data with Azure Backup</a:t>
            </a:r>
            <a:b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</a:br>
            <a:r>
              <a:rPr lang="en-US" sz="105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</a:rPr>
              <a:t>(workshop: </a:t>
            </a:r>
            <a:r>
              <a:rPr lang="en-US" sz="1050">
                <a:solidFill>
                  <a:schemeClr val="accent1"/>
                </a:solidFill>
                <a:latin typeface="Segoe UI Semibold"/>
                <a:ea typeface="Malgun Gothic" panose="020B0503020000020004" pitchFamily="34" charset="-127"/>
              </a:rPr>
              <a:t>WRK2011 </a:t>
            </a:r>
            <a:r>
              <a:rPr lang="en-US" sz="105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Wed 12:30PM)</a:t>
            </a:r>
          </a:p>
          <a:p>
            <a:pPr algn="l"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BRK3078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Wed 11:30AM</a:t>
            </a:r>
            <a:b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</a:b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Ensure application availability with cloud-based disaster recovery, Azure Site Recovery</a:t>
            </a:r>
          </a:p>
          <a:p>
            <a:pPr algn="l"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BRK3064</a:t>
            </a:r>
            <a:r>
              <a:rPr lang="en-US" sz="1200" b="0" kern="1200">
                <a:solidFill>
                  <a:srgbClr val="333333"/>
                </a:solidFill>
                <a:latin typeface="Segoe UI Semibold"/>
                <a:ea typeface="Malgun Gothic" panose="020B0503020000020004" pitchFamily="34" charset="-127"/>
                <a:cs typeface="+mn-cs"/>
              </a:rPr>
              <a:t> Thurs 2:15PM</a:t>
            </a:r>
            <a:b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</a:b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Implement Cloud Backup and Disaster Recovery at Scale in Azure</a:t>
            </a:r>
          </a:p>
          <a:p>
            <a:pPr algn="l"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17798A0-23BE-42B3-B37B-22CA71E346E4}"/>
              </a:ext>
            </a:extLst>
          </p:cNvPr>
          <p:cNvCxnSpPr/>
          <p:nvPr/>
        </p:nvCxnSpPr>
        <p:spPr>
          <a:xfrm>
            <a:off x="7262413" y="2535373"/>
            <a:ext cx="1785726" cy="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hield_EA18" title="Icon of a shield">
            <a:extLst>
              <a:ext uri="{FF2B5EF4-FFF2-40B4-BE49-F238E27FC236}">
                <a16:creationId xmlns:a16="http://schemas.microsoft.com/office/drawing/2014/main" id="{07F6B015-4131-44DA-92CF-32344A47D25C}"/>
              </a:ext>
            </a:extLst>
          </p:cNvPr>
          <p:cNvSpPr>
            <a:spLocks noChangeAspect="1"/>
          </p:cNvSpPr>
          <p:nvPr/>
        </p:nvSpPr>
        <p:spPr bwMode="auto">
          <a:xfrm>
            <a:off x="7380458" y="1294409"/>
            <a:ext cx="512526" cy="545670"/>
          </a:xfrm>
          <a:custGeom>
            <a:avLst/>
            <a:gdLst>
              <a:gd name="T0" fmla="*/ 3500 w 3500"/>
              <a:gd name="T1" fmla="*/ 1375 h 3725"/>
              <a:gd name="T2" fmla="*/ 1750 w 3500"/>
              <a:gd name="T3" fmla="*/ 3725 h 3725"/>
              <a:gd name="T4" fmla="*/ 0 w 3500"/>
              <a:gd name="T5" fmla="*/ 1375 h 3725"/>
              <a:gd name="T6" fmla="*/ 0 w 3500"/>
              <a:gd name="T7" fmla="*/ 500 h 3725"/>
              <a:gd name="T8" fmla="*/ 1125 w 3500"/>
              <a:gd name="T9" fmla="*/ 187 h 3725"/>
              <a:gd name="T10" fmla="*/ 1750 w 3500"/>
              <a:gd name="T11" fmla="*/ 0 h 3725"/>
              <a:gd name="T12" fmla="*/ 2375 w 3500"/>
              <a:gd name="T13" fmla="*/ 187 h 3725"/>
              <a:gd name="T14" fmla="*/ 3500 w 3500"/>
              <a:gd name="T15" fmla="*/ 500 h 3725"/>
              <a:gd name="T16" fmla="*/ 3500 w 3500"/>
              <a:gd name="T17" fmla="*/ 1375 h 3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00" h="3725">
                <a:moveTo>
                  <a:pt x="3500" y="1375"/>
                </a:moveTo>
                <a:cubicBezTo>
                  <a:pt x="3500" y="2302"/>
                  <a:pt x="2831" y="3117"/>
                  <a:pt x="1750" y="3725"/>
                </a:cubicBezTo>
                <a:cubicBezTo>
                  <a:pt x="669" y="3117"/>
                  <a:pt x="0" y="2302"/>
                  <a:pt x="0" y="1375"/>
                </a:cubicBezTo>
                <a:cubicBezTo>
                  <a:pt x="0" y="500"/>
                  <a:pt x="0" y="500"/>
                  <a:pt x="0" y="500"/>
                </a:cubicBezTo>
                <a:cubicBezTo>
                  <a:pt x="440" y="500"/>
                  <a:pt x="837" y="380"/>
                  <a:pt x="1125" y="187"/>
                </a:cubicBezTo>
                <a:cubicBezTo>
                  <a:pt x="1285" y="71"/>
                  <a:pt x="1506" y="0"/>
                  <a:pt x="1750" y="0"/>
                </a:cubicBezTo>
                <a:cubicBezTo>
                  <a:pt x="1994" y="0"/>
                  <a:pt x="2215" y="71"/>
                  <a:pt x="2375" y="187"/>
                </a:cubicBezTo>
                <a:cubicBezTo>
                  <a:pt x="2663" y="380"/>
                  <a:pt x="3060" y="500"/>
                  <a:pt x="3500" y="500"/>
                </a:cubicBezTo>
                <a:lnTo>
                  <a:pt x="3500" y="1375"/>
                </a:lnTo>
                <a:close/>
              </a:path>
            </a:pathLst>
          </a:custGeom>
          <a:noFill/>
          <a:ln w="1905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05D993-E837-4C98-92E6-FF8FAB1D1CE5}"/>
              </a:ext>
            </a:extLst>
          </p:cNvPr>
          <p:cNvSpPr txBox="1">
            <a:spLocks noChangeAspect="1"/>
          </p:cNvSpPr>
          <p:nvPr/>
        </p:nvSpPr>
        <p:spPr>
          <a:xfrm>
            <a:off x="9431642" y="2058636"/>
            <a:ext cx="2172095" cy="2806922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>
            <a:defPPr>
              <a:defRPr lang="en-US"/>
            </a:defPPr>
            <a:lvl1pPr marR="0" lvl="0" indent="0" algn="ctr" defTabSz="914367" fontAlgn="auto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 algn="l"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Automate</a:t>
            </a:r>
            <a:endParaRPr lang="en-US" sz="2400" b="0">
              <a:solidFill>
                <a:srgbClr val="0D0D0D"/>
              </a:solidFill>
              <a:latin typeface="Segoe UI Semibold"/>
            </a:endParaRP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BRK3063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Fri 12:30PM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Azure Update, Inventory, and Automation for Linux and Windows VM management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BRK3069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Wed 4PM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What's new in PowerShell</a:t>
            </a: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DB5BB6A-6644-40C9-B14C-3B8E10E493B0}"/>
              </a:ext>
            </a:extLst>
          </p:cNvPr>
          <p:cNvCxnSpPr/>
          <p:nvPr/>
        </p:nvCxnSpPr>
        <p:spPr>
          <a:xfrm>
            <a:off x="9501092" y="2549363"/>
            <a:ext cx="1785726" cy="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184F07-CAF1-4AA7-892C-8EAA5F1CF7D3}"/>
              </a:ext>
            </a:extLst>
          </p:cNvPr>
          <p:cNvGrpSpPr/>
          <p:nvPr/>
        </p:nvGrpSpPr>
        <p:grpSpPr>
          <a:xfrm>
            <a:off x="9431642" y="1144078"/>
            <a:ext cx="914400" cy="914400"/>
            <a:chOff x="5504716" y="3874058"/>
            <a:chExt cx="599922" cy="599922"/>
          </a:xfrm>
          <a:solidFill>
            <a:schemeClr val="bg2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9E9A6C-F682-4DEB-B444-7E16A916852F}"/>
                </a:ext>
              </a:extLst>
            </p:cNvPr>
            <p:cNvSpPr/>
            <p:nvPr/>
          </p:nvSpPr>
          <p:spPr bwMode="auto">
            <a:xfrm>
              <a:off x="5504716" y="3874058"/>
              <a:ext cx="599922" cy="59992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927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3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Freeform 96" title="Icon of a gear with a wrench">
              <a:extLst>
                <a:ext uri="{FF2B5EF4-FFF2-40B4-BE49-F238E27FC236}">
                  <a16:creationId xmlns:a16="http://schemas.microsoft.com/office/drawing/2014/main" id="{A2AFF004-DCF5-4B29-AF99-D9FF3C2C59A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606059" y="3991139"/>
              <a:ext cx="397237" cy="365760"/>
            </a:xfrm>
            <a:custGeom>
              <a:avLst/>
              <a:gdLst>
                <a:gd name="T0" fmla="*/ 224 w 356"/>
                <a:gd name="T1" fmla="*/ 273 h 328"/>
                <a:gd name="T2" fmla="*/ 181 w 356"/>
                <a:gd name="T3" fmla="*/ 295 h 328"/>
                <a:gd name="T4" fmla="*/ 181 w 356"/>
                <a:gd name="T5" fmla="*/ 328 h 328"/>
                <a:gd name="T6" fmla="*/ 121 w 356"/>
                <a:gd name="T7" fmla="*/ 328 h 328"/>
                <a:gd name="T8" fmla="*/ 121 w 356"/>
                <a:gd name="T9" fmla="*/ 291 h 328"/>
                <a:gd name="T10" fmla="*/ 57 w 356"/>
                <a:gd name="T11" fmla="*/ 254 h 328"/>
                <a:gd name="T12" fmla="*/ 28 w 356"/>
                <a:gd name="T13" fmla="*/ 269 h 328"/>
                <a:gd name="T14" fmla="*/ 0 w 356"/>
                <a:gd name="T15" fmla="*/ 214 h 328"/>
                <a:gd name="T16" fmla="*/ 28 w 356"/>
                <a:gd name="T17" fmla="*/ 199 h 328"/>
                <a:gd name="T18" fmla="*/ 21 w 356"/>
                <a:gd name="T19" fmla="*/ 162 h 328"/>
                <a:gd name="T20" fmla="*/ 28 w 356"/>
                <a:gd name="T21" fmla="*/ 125 h 328"/>
                <a:gd name="T22" fmla="*/ 0 w 356"/>
                <a:gd name="T23" fmla="*/ 111 h 328"/>
                <a:gd name="T24" fmla="*/ 28 w 356"/>
                <a:gd name="T25" fmla="*/ 55 h 328"/>
                <a:gd name="T26" fmla="*/ 57 w 356"/>
                <a:gd name="T27" fmla="*/ 70 h 328"/>
                <a:gd name="T28" fmla="*/ 121 w 356"/>
                <a:gd name="T29" fmla="*/ 33 h 328"/>
                <a:gd name="T30" fmla="*/ 121 w 356"/>
                <a:gd name="T31" fmla="*/ 0 h 328"/>
                <a:gd name="T32" fmla="*/ 181 w 356"/>
                <a:gd name="T33" fmla="*/ 0 h 328"/>
                <a:gd name="T34" fmla="*/ 181 w 356"/>
                <a:gd name="T35" fmla="*/ 30 h 328"/>
                <a:gd name="T36" fmla="*/ 249 w 356"/>
                <a:gd name="T37" fmla="*/ 70 h 328"/>
                <a:gd name="T38" fmla="*/ 274 w 356"/>
                <a:gd name="T39" fmla="*/ 55 h 328"/>
                <a:gd name="T40" fmla="*/ 306 w 356"/>
                <a:gd name="T41" fmla="*/ 111 h 328"/>
                <a:gd name="T42" fmla="*/ 277 w 356"/>
                <a:gd name="T43" fmla="*/ 125 h 328"/>
                <a:gd name="T44" fmla="*/ 282 w 356"/>
                <a:gd name="T45" fmla="*/ 162 h 328"/>
                <a:gd name="T46" fmla="*/ 279 w 356"/>
                <a:gd name="T47" fmla="*/ 188 h 328"/>
                <a:gd name="T48" fmla="*/ 186 w 356"/>
                <a:gd name="T49" fmla="*/ 100 h 328"/>
                <a:gd name="T50" fmla="*/ 150 w 356"/>
                <a:gd name="T51" fmla="*/ 89 h 328"/>
                <a:gd name="T52" fmla="*/ 75 w 356"/>
                <a:gd name="T53" fmla="*/ 166 h 328"/>
                <a:gd name="T54" fmla="*/ 107 w 356"/>
                <a:gd name="T55" fmla="*/ 231 h 328"/>
                <a:gd name="T56" fmla="*/ 209 w 356"/>
                <a:gd name="T57" fmla="*/ 238 h 328"/>
                <a:gd name="T58" fmla="*/ 310 w 356"/>
                <a:gd name="T59" fmla="*/ 302 h 328"/>
                <a:gd name="T60" fmla="*/ 348 w 356"/>
                <a:gd name="T61" fmla="*/ 294 h 328"/>
                <a:gd name="T62" fmla="*/ 340 w 356"/>
                <a:gd name="T63" fmla="*/ 256 h 328"/>
                <a:gd name="T64" fmla="*/ 237 w 356"/>
                <a:gd name="T65" fmla="*/ 195 h 328"/>
                <a:gd name="T66" fmla="*/ 235 w 356"/>
                <a:gd name="T67" fmla="*/ 194 h 328"/>
                <a:gd name="T68" fmla="*/ 234 w 356"/>
                <a:gd name="T69" fmla="*/ 179 h 328"/>
                <a:gd name="T70" fmla="*/ 172 w 356"/>
                <a:gd name="T71" fmla="*/ 139 h 328"/>
                <a:gd name="T72" fmla="*/ 145 w 356"/>
                <a:gd name="T73" fmla="*/ 153 h 328"/>
                <a:gd name="T74" fmla="*/ 194 w 356"/>
                <a:gd name="T75" fmla="*/ 183 h 328"/>
                <a:gd name="T76" fmla="*/ 182 w 356"/>
                <a:gd name="T77" fmla="*/ 199 h 328"/>
                <a:gd name="T78" fmla="*/ 135 w 356"/>
                <a:gd name="T79" fmla="*/ 169 h 328"/>
                <a:gd name="T80" fmla="*/ 132 w 356"/>
                <a:gd name="T81" fmla="*/ 201 h 328"/>
                <a:gd name="T82" fmla="*/ 194 w 356"/>
                <a:gd name="T83" fmla="*/ 241 h 328"/>
                <a:gd name="T84" fmla="*/ 207 w 356"/>
                <a:gd name="T85" fmla="*/ 237 h 328"/>
                <a:gd name="T86" fmla="*/ 209 w 356"/>
                <a:gd name="T87" fmla="*/ 23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6" h="328">
                  <a:moveTo>
                    <a:pt x="224" y="273"/>
                  </a:moveTo>
                  <a:cubicBezTo>
                    <a:pt x="213" y="284"/>
                    <a:pt x="195" y="291"/>
                    <a:pt x="181" y="295"/>
                  </a:cubicBezTo>
                  <a:cubicBezTo>
                    <a:pt x="181" y="295"/>
                    <a:pt x="181" y="295"/>
                    <a:pt x="181" y="328"/>
                  </a:cubicBezTo>
                  <a:cubicBezTo>
                    <a:pt x="181" y="328"/>
                    <a:pt x="181" y="328"/>
                    <a:pt x="121" y="328"/>
                  </a:cubicBezTo>
                  <a:cubicBezTo>
                    <a:pt x="121" y="328"/>
                    <a:pt x="121" y="328"/>
                    <a:pt x="121" y="291"/>
                  </a:cubicBezTo>
                  <a:cubicBezTo>
                    <a:pt x="96" y="287"/>
                    <a:pt x="75" y="273"/>
                    <a:pt x="57" y="254"/>
                  </a:cubicBezTo>
                  <a:cubicBezTo>
                    <a:pt x="57" y="254"/>
                    <a:pt x="57" y="254"/>
                    <a:pt x="28" y="269"/>
                  </a:cubicBezTo>
                  <a:cubicBezTo>
                    <a:pt x="28" y="269"/>
                    <a:pt x="28" y="269"/>
                    <a:pt x="0" y="214"/>
                  </a:cubicBezTo>
                  <a:cubicBezTo>
                    <a:pt x="0" y="214"/>
                    <a:pt x="0" y="214"/>
                    <a:pt x="28" y="199"/>
                  </a:cubicBezTo>
                  <a:cubicBezTo>
                    <a:pt x="25" y="188"/>
                    <a:pt x="21" y="177"/>
                    <a:pt x="21" y="162"/>
                  </a:cubicBezTo>
                  <a:cubicBezTo>
                    <a:pt x="21" y="151"/>
                    <a:pt x="25" y="136"/>
                    <a:pt x="28" y="125"/>
                  </a:cubicBezTo>
                  <a:cubicBezTo>
                    <a:pt x="28" y="125"/>
                    <a:pt x="28" y="125"/>
                    <a:pt x="0" y="111"/>
                  </a:cubicBezTo>
                  <a:cubicBezTo>
                    <a:pt x="0" y="111"/>
                    <a:pt x="0" y="111"/>
                    <a:pt x="28" y="55"/>
                  </a:cubicBezTo>
                  <a:cubicBezTo>
                    <a:pt x="28" y="55"/>
                    <a:pt x="28" y="55"/>
                    <a:pt x="57" y="70"/>
                  </a:cubicBezTo>
                  <a:cubicBezTo>
                    <a:pt x="75" y="52"/>
                    <a:pt x="96" y="37"/>
                    <a:pt x="121" y="33"/>
                  </a:cubicBezTo>
                  <a:cubicBezTo>
                    <a:pt x="121" y="33"/>
                    <a:pt x="121" y="33"/>
                    <a:pt x="121" y="0"/>
                  </a:cubicBezTo>
                  <a:cubicBezTo>
                    <a:pt x="121" y="0"/>
                    <a:pt x="121" y="0"/>
                    <a:pt x="181" y="0"/>
                  </a:cubicBezTo>
                  <a:cubicBezTo>
                    <a:pt x="181" y="0"/>
                    <a:pt x="181" y="0"/>
                    <a:pt x="181" y="30"/>
                  </a:cubicBezTo>
                  <a:cubicBezTo>
                    <a:pt x="206" y="37"/>
                    <a:pt x="231" y="52"/>
                    <a:pt x="249" y="70"/>
                  </a:cubicBezTo>
                  <a:cubicBezTo>
                    <a:pt x="249" y="70"/>
                    <a:pt x="249" y="70"/>
                    <a:pt x="274" y="55"/>
                  </a:cubicBezTo>
                  <a:cubicBezTo>
                    <a:pt x="274" y="55"/>
                    <a:pt x="274" y="55"/>
                    <a:pt x="306" y="111"/>
                  </a:cubicBezTo>
                  <a:cubicBezTo>
                    <a:pt x="306" y="111"/>
                    <a:pt x="306" y="111"/>
                    <a:pt x="277" y="125"/>
                  </a:cubicBezTo>
                  <a:cubicBezTo>
                    <a:pt x="281" y="136"/>
                    <a:pt x="282" y="150"/>
                    <a:pt x="282" y="162"/>
                  </a:cubicBezTo>
                  <a:cubicBezTo>
                    <a:pt x="282" y="169"/>
                    <a:pt x="282" y="178"/>
                    <a:pt x="279" y="188"/>
                  </a:cubicBezTo>
                  <a:moveTo>
                    <a:pt x="186" y="100"/>
                  </a:moveTo>
                  <a:cubicBezTo>
                    <a:pt x="176" y="93"/>
                    <a:pt x="165" y="89"/>
                    <a:pt x="150" y="89"/>
                  </a:cubicBezTo>
                  <a:cubicBezTo>
                    <a:pt x="107" y="89"/>
                    <a:pt x="75" y="126"/>
                    <a:pt x="75" y="166"/>
                  </a:cubicBezTo>
                  <a:cubicBezTo>
                    <a:pt x="75" y="195"/>
                    <a:pt x="85" y="217"/>
                    <a:pt x="107" y="231"/>
                  </a:cubicBezTo>
                  <a:moveTo>
                    <a:pt x="209" y="238"/>
                  </a:moveTo>
                  <a:cubicBezTo>
                    <a:pt x="310" y="302"/>
                    <a:pt x="310" y="302"/>
                    <a:pt x="310" y="302"/>
                  </a:cubicBezTo>
                  <a:cubicBezTo>
                    <a:pt x="323" y="310"/>
                    <a:pt x="340" y="307"/>
                    <a:pt x="348" y="294"/>
                  </a:cubicBezTo>
                  <a:cubicBezTo>
                    <a:pt x="356" y="282"/>
                    <a:pt x="353" y="265"/>
                    <a:pt x="340" y="256"/>
                  </a:cubicBezTo>
                  <a:cubicBezTo>
                    <a:pt x="237" y="195"/>
                    <a:pt x="237" y="195"/>
                    <a:pt x="237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6" y="189"/>
                    <a:pt x="235" y="184"/>
                    <a:pt x="234" y="179"/>
                  </a:cubicBezTo>
                  <a:cubicBezTo>
                    <a:pt x="228" y="151"/>
                    <a:pt x="200" y="132"/>
                    <a:pt x="172" y="139"/>
                  </a:cubicBezTo>
                  <a:cubicBezTo>
                    <a:pt x="162" y="141"/>
                    <a:pt x="152" y="146"/>
                    <a:pt x="145" y="153"/>
                  </a:cubicBezTo>
                  <a:cubicBezTo>
                    <a:pt x="194" y="183"/>
                    <a:pt x="194" y="183"/>
                    <a:pt x="194" y="183"/>
                  </a:cubicBezTo>
                  <a:cubicBezTo>
                    <a:pt x="182" y="199"/>
                    <a:pt x="182" y="199"/>
                    <a:pt x="182" y="199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31" y="179"/>
                    <a:pt x="129" y="190"/>
                    <a:pt x="132" y="201"/>
                  </a:cubicBezTo>
                  <a:cubicBezTo>
                    <a:pt x="138" y="229"/>
                    <a:pt x="165" y="247"/>
                    <a:pt x="194" y="241"/>
                  </a:cubicBezTo>
                  <a:cubicBezTo>
                    <a:pt x="198" y="240"/>
                    <a:pt x="203" y="239"/>
                    <a:pt x="207" y="237"/>
                  </a:cubicBezTo>
                  <a:lnTo>
                    <a:pt x="209" y="238"/>
                  </a:lnTo>
                  <a:close/>
                </a:path>
              </a:pathLst>
            </a:custGeom>
            <a:grpFill/>
            <a:ln w="17780" cap="flat">
              <a:solidFill>
                <a:srgbClr val="0D0D0D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2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477616BE-EE5A-48AE-BAC7-2DE32CC5E8AC}"/>
              </a:ext>
            </a:extLst>
          </p:cNvPr>
          <p:cNvSpPr txBox="1">
            <a:spLocks noChangeAspect="1"/>
          </p:cNvSpPr>
          <p:nvPr/>
        </p:nvSpPr>
        <p:spPr>
          <a:xfrm>
            <a:off x="588263" y="2043677"/>
            <a:ext cx="2067292" cy="4161139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>
            <a:defPPr>
              <a:defRPr lang="en-US"/>
            </a:defPPr>
            <a:lvl1pPr marR="0" lvl="0" indent="0" algn="ctr" defTabSz="914367" fontAlgn="auto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8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Governance</a:t>
            </a:r>
          </a:p>
          <a:p>
            <a:pPr lvl="0" algn="l">
              <a:defRPr/>
            </a:pPr>
            <a:endParaRPr lang="en-US" b="0">
              <a:solidFill>
                <a:srgbClr val="0D0D0D"/>
              </a:solidFill>
              <a:latin typeface="Segoe UI Semibold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BRK3062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Tues 2:15PM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Architecting Security and Governance Across your Azure Subscriptions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BRK3085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Thurs 4PM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Deep dive into Implementing governance at scale through Azure Policy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200" b="0">
              <a:solidFill>
                <a:srgbClr val="333333"/>
              </a:solidFill>
              <a:latin typeface="+mj-lt"/>
              <a:ea typeface="Malgun Gothic" panose="020B0503020000020004" pitchFamily="34" charset="-127"/>
            </a:endParaRP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chemeClr val="accent1"/>
                </a:solidFill>
                <a:latin typeface="+mj-lt"/>
                <a:ea typeface="Malgun Gothic" panose="020B0503020000020004" pitchFamily="34" charset="-127"/>
              </a:rPr>
              <a:t>BRK2476 </a:t>
            </a: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Thurs 9AM</a:t>
            </a:r>
          </a:p>
          <a:p>
            <a:pPr lvl="0" algn="l" defTabSz="91440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 b="0">
                <a:solidFill>
                  <a:srgbClr val="333333"/>
                </a:solidFill>
                <a:latin typeface="+mj-lt"/>
                <a:ea typeface="Malgun Gothic" panose="020B0503020000020004" pitchFamily="34" charset="-127"/>
              </a:rPr>
              <a:t>Make the most of Azure by optimizing your cloud spend through Azure Cost Management and Reserved Instances</a:t>
            </a:r>
          </a:p>
          <a:p>
            <a:pPr algn="l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200" b="0">
              <a:solidFill>
                <a:srgbClr val="0D0D0D"/>
              </a:solidFill>
              <a:latin typeface="Segoe UI Semibold"/>
              <a:hlinkClick r:id="rId5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87DB24D-A835-4CF8-8D4C-459236825BD2}"/>
              </a:ext>
            </a:extLst>
          </p:cNvPr>
          <p:cNvCxnSpPr/>
          <p:nvPr/>
        </p:nvCxnSpPr>
        <p:spPr>
          <a:xfrm>
            <a:off x="657713" y="2522681"/>
            <a:ext cx="1785726" cy="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building_5" title="Icon of a building with columns in a row and a triangular top">
            <a:extLst>
              <a:ext uri="{FF2B5EF4-FFF2-40B4-BE49-F238E27FC236}">
                <a16:creationId xmlns:a16="http://schemas.microsoft.com/office/drawing/2014/main" id="{2ADE96A7-7F2E-45E1-9906-3F2A9696782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8902" y="1268127"/>
            <a:ext cx="668782" cy="572850"/>
          </a:xfrm>
          <a:custGeom>
            <a:avLst/>
            <a:gdLst>
              <a:gd name="T0" fmla="*/ 178 w 244"/>
              <a:gd name="T1" fmla="*/ 28 h 209"/>
              <a:gd name="T2" fmla="*/ 244 w 244"/>
              <a:gd name="T3" fmla="*/ 62 h 209"/>
              <a:gd name="T4" fmla="*/ 0 w 244"/>
              <a:gd name="T5" fmla="*/ 62 h 209"/>
              <a:gd name="T6" fmla="*/ 122 w 244"/>
              <a:gd name="T7" fmla="*/ 0 h 209"/>
              <a:gd name="T8" fmla="*/ 178 w 244"/>
              <a:gd name="T9" fmla="*/ 28 h 209"/>
              <a:gd name="T10" fmla="*/ 20 w 244"/>
              <a:gd name="T11" fmla="*/ 190 h 209"/>
              <a:gd name="T12" fmla="*/ 13 w 244"/>
              <a:gd name="T13" fmla="*/ 209 h 209"/>
              <a:gd name="T14" fmla="*/ 232 w 244"/>
              <a:gd name="T15" fmla="*/ 209 h 209"/>
              <a:gd name="T16" fmla="*/ 217 w 244"/>
              <a:gd name="T17" fmla="*/ 171 h 209"/>
              <a:gd name="T18" fmla="*/ 27 w 244"/>
              <a:gd name="T19" fmla="*/ 171 h 209"/>
              <a:gd name="T20" fmla="*/ 20 w 244"/>
              <a:gd name="T21" fmla="*/ 190 h 209"/>
              <a:gd name="T22" fmla="*/ 27 w 244"/>
              <a:gd name="T23" fmla="*/ 171 h 209"/>
              <a:gd name="T24" fmla="*/ 27 w 244"/>
              <a:gd name="T25" fmla="*/ 62 h 209"/>
              <a:gd name="T26" fmla="*/ 217 w 244"/>
              <a:gd name="T27" fmla="*/ 171 h 209"/>
              <a:gd name="T28" fmla="*/ 217 w 244"/>
              <a:gd name="T29" fmla="*/ 62 h 209"/>
              <a:gd name="T30" fmla="*/ 185 w 244"/>
              <a:gd name="T31" fmla="*/ 171 h 209"/>
              <a:gd name="T32" fmla="*/ 185 w 244"/>
              <a:gd name="T33" fmla="*/ 62 h 209"/>
              <a:gd name="T34" fmla="*/ 154 w 244"/>
              <a:gd name="T35" fmla="*/ 171 h 209"/>
              <a:gd name="T36" fmla="*/ 154 w 244"/>
              <a:gd name="T37" fmla="*/ 62 h 209"/>
              <a:gd name="T38" fmla="*/ 122 w 244"/>
              <a:gd name="T39" fmla="*/ 171 h 209"/>
              <a:gd name="T40" fmla="*/ 122 w 244"/>
              <a:gd name="T41" fmla="*/ 62 h 209"/>
              <a:gd name="T42" fmla="*/ 90 w 244"/>
              <a:gd name="T43" fmla="*/ 171 h 209"/>
              <a:gd name="T44" fmla="*/ 90 w 244"/>
              <a:gd name="T45" fmla="*/ 62 h 209"/>
              <a:gd name="T46" fmla="*/ 59 w 244"/>
              <a:gd name="T47" fmla="*/ 171 h 209"/>
              <a:gd name="T48" fmla="*/ 59 w 244"/>
              <a:gd name="T49" fmla="*/ 6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" h="209">
                <a:moveTo>
                  <a:pt x="178" y="28"/>
                </a:moveTo>
                <a:lnTo>
                  <a:pt x="244" y="62"/>
                </a:lnTo>
                <a:lnTo>
                  <a:pt x="0" y="62"/>
                </a:lnTo>
                <a:lnTo>
                  <a:pt x="122" y="0"/>
                </a:lnTo>
                <a:lnTo>
                  <a:pt x="178" y="28"/>
                </a:lnTo>
                <a:moveTo>
                  <a:pt x="20" y="190"/>
                </a:moveTo>
                <a:lnTo>
                  <a:pt x="13" y="209"/>
                </a:lnTo>
                <a:lnTo>
                  <a:pt x="232" y="209"/>
                </a:lnTo>
                <a:lnTo>
                  <a:pt x="217" y="171"/>
                </a:lnTo>
                <a:lnTo>
                  <a:pt x="27" y="171"/>
                </a:lnTo>
                <a:lnTo>
                  <a:pt x="20" y="190"/>
                </a:lnTo>
                <a:moveTo>
                  <a:pt x="27" y="171"/>
                </a:moveTo>
                <a:lnTo>
                  <a:pt x="27" y="62"/>
                </a:lnTo>
                <a:moveTo>
                  <a:pt x="217" y="171"/>
                </a:moveTo>
                <a:lnTo>
                  <a:pt x="217" y="62"/>
                </a:lnTo>
                <a:moveTo>
                  <a:pt x="185" y="171"/>
                </a:moveTo>
                <a:lnTo>
                  <a:pt x="185" y="62"/>
                </a:lnTo>
                <a:moveTo>
                  <a:pt x="154" y="171"/>
                </a:moveTo>
                <a:lnTo>
                  <a:pt x="154" y="62"/>
                </a:lnTo>
                <a:moveTo>
                  <a:pt x="122" y="171"/>
                </a:moveTo>
                <a:lnTo>
                  <a:pt x="122" y="62"/>
                </a:lnTo>
                <a:moveTo>
                  <a:pt x="90" y="171"/>
                </a:moveTo>
                <a:lnTo>
                  <a:pt x="90" y="62"/>
                </a:lnTo>
                <a:moveTo>
                  <a:pt x="59" y="171"/>
                </a:moveTo>
                <a:lnTo>
                  <a:pt x="59" y="62"/>
                </a:lnTo>
              </a:path>
            </a:pathLst>
          </a:custGeom>
          <a:noFill/>
          <a:ln w="1905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281BE4-9CE4-48CC-8281-F2653E45BAF4}"/>
              </a:ext>
            </a:extLst>
          </p:cNvPr>
          <p:cNvSpPr txBox="1"/>
          <p:nvPr/>
        </p:nvSpPr>
        <p:spPr>
          <a:xfrm>
            <a:off x="1829960" y="1932642"/>
            <a:ext cx="7901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83B0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793491-9701-4382-9C0B-6E4C95710746}"/>
              </a:ext>
            </a:extLst>
          </p:cNvPr>
          <p:cNvSpPr/>
          <p:nvPr/>
        </p:nvSpPr>
        <p:spPr>
          <a:xfrm>
            <a:off x="9431642" y="6201993"/>
            <a:ext cx="2387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latin typeface="+mj-lt"/>
                <a:hlinkClick r:id="rId6"/>
              </a:rPr>
              <a:t>Security &amp; management hands on labs</a:t>
            </a:r>
            <a:r>
              <a:rPr lang="en-US" sz="1050" b="1">
                <a:latin typeface="+mj-lt"/>
              </a:rPr>
              <a:t> </a:t>
            </a:r>
            <a:r>
              <a:rPr lang="en-US" sz="1050">
                <a:latin typeface="+mj-lt"/>
              </a:rPr>
              <a:t>(to be updated CY18 Q4)</a:t>
            </a:r>
            <a:endParaRPr lang="en-US" sz="120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3F6CA-FB50-4362-A036-C34BCD1D0C05}"/>
              </a:ext>
            </a:extLst>
          </p:cNvPr>
          <p:cNvSpPr/>
          <p:nvPr/>
        </p:nvSpPr>
        <p:spPr>
          <a:xfrm>
            <a:off x="588263" y="6256870"/>
            <a:ext cx="1785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D0D0D"/>
                </a:solidFill>
                <a:latin typeface="Segoe UI Semibold"/>
                <a:hlinkClick r:id="rId5"/>
              </a:rPr>
              <a:t>Learn more about Azure Governance</a:t>
            </a:r>
            <a:endParaRPr lang="en-US" sz="1200">
              <a:solidFill>
                <a:srgbClr val="333333"/>
              </a:solidFill>
              <a:ea typeface="Malgun Gothic" panose="020B0503020000020004" pitchFamily="34" charset="-12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1E815-0B96-46B5-A570-A051C0B95E6F}"/>
              </a:ext>
            </a:extLst>
          </p:cNvPr>
          <p:cNvSpPr/>
          <p:nvPr/>
        </p:nvSpPr>
        <p:spPr>
          <a:xfrm>
            <a:off x="2780099" y="6256870"/>
            <a:ext cx="1685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>
                <a:solidFill>
                  <a:srgbClr val="0D0D0D"/>
                </a:solidFill>
                <a:latin typeface="Segoe UI Semibold"/>
                <a:hlinkClick r:id="rId7"/>
              </a:rPr>
              <a:t>Learn more about Azure Security</a:t>
            </a:r>
            <a:endParaRPr lang="en-US" sz="1200">
              <a:solidFill>
                <a:srgbClr val="333333"/>
              </a:solidFill>
              <a:latin typeface="Segoe UI Semibold"/>
              <a:ea typeface="Malgun Gothic" panose="020B0503020000020004" pitchFamily="34" charset="-12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BE80D3-EA69-479F-81F1-C661743E9041}"/>
              </a:ext>
            </a:extLst>
          </p:cNvPr>
          <p:cNvSpPr/>
          <p:nvPr/>
        </p:nvSpPr>
        <p:spPr>
          <a:xfrm>
            <a:off x="5006390" y="6256870"/>
            <a:ext cx="1785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D0D0D"/>
                </a:solidFill>
                <a:latin typeface="Segoe UI Semibold"/>
                <a:hlinkClick r:id="rId8"/>
              </a:rPr>
              <a:t>Learn more about Azure Monitor</a:t>
            </a:r>
            <a:endParaRPr lang="en-US" sz="1200">
              <a:solidFill>
                <a:srgbClr val="0D0D0D"/>
              </a:solidFill>
              <a:latin typeface="Segoe UI Semi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86648-1D02-4692-AF38-E10390286E45}"/>
              </a:ext>
            </a:extLst>
          </p:cNvPr>
          <p:cNvSpPr/>
          <p:nvPr/>
        </p:nvSpPr>
        <p:spPr>
          <a:xfrm>
            <a:off x="7192964" y="6256870"/>
            <a:ext cx="1634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D0D0D"/>
                </a:solidFill>
                <a:latin typeface="Segoe UI Semibold"/>
                <a:hlinkClick r:id="rId9"/>
              </a:rPr>
              <a:t>Learn more about Azure resiliency</a:t>
            </a:r>
            <a:endParaRPr lang="en-US" sz="1200">
              <a:solidFill>
                <a:srgbClr val="0D0D0D"/>
              </a:solidFill>
              <a:latin typeface="Segoe UI Semibol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63B2F4-C6DC-49CF-9BEF-5A7C2A1E6911}"/>
              </a:ext>
            </a:extLst>
          </p:cNvPr>
          <p:cNvSpPr/>
          <p:nvPr/>
        </p:nvSpPr>
        <p:spPr>
          <a:xfrm>
            <a:off x="9431642" y="4545302"/>
            <a:ext cx="1525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D0D0D"/>
                </a:solidFill>
                <a:latin typeface="Segoe UI Semibold"/>
                <a:hlinkClick r:id="rId10"/>
              </a:rPr>
              <a:t>Learn more about Azure Automation</a:t>
            </a:r>
            <a:endParaRPr lang="en-US" sz="1600">
              <a:solidFill>
                <a:srgbClr val="0D0D0D"/>
              </a:solidFill>
              <a:latin typeface="Segoe UI Semibold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51FD08-BC01-41BB-AEB1-7720D97F646D}"/>
              </a:ext>
            </a:extLst>
          </p:cNvPr>
          <p:cNvCxnSpPr>
            <a:cxnSpLocks/>
          </p:cNvCxnSpPr>
          <p:nvPr/>
        </p:nvCxnSpPr>
        <p:spPr>
          <a:xfrm>
            <a:off x="9501092" y="6113665"/>
            <a:ext cx="1785726" cy="0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B690BA4-96E7-435D-8FB1-1C58DE8E8F6D}"/>
              </a:ext>
            </a:extLst>
          </p:cNvPr>
          <p:cNvSpPr/>
          <p:nvPr/>
        </p:nvSpPr>
        <p:spPr>
          <a:xfrm>
            <a:off x="9431642" y="5656867"/>
            <a:ext cx="2387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kern="0">
                <a:solidFill>
                  <a:srgbClr val="0D0D0D"/>
                </a:solidFill>
                <a:latin typeface="Segoe UI Semibold"/>
                <a:cs typeface="Segoe UI" panose="020B0502040204020203" pitchFamily="34" charset="0"/>
              </a:rPr>
              <a:t>Hands on experience</a:t>
            </a:r>
            <a:endParaRPr lang="en-US" sz="2400">
              <a:solidFill>
                <a:srgbClr val="0D0D0D"/>
              </a:solidFill>
              <a:latin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4983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svg="http://schemas.microsoft.com/office/drawing/2016/SVG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2B8B-1328-4F8F-9993-991D490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the Shell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920BC9-539F-4BF3-A1CC-7C42103B4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77" y="1469703"/>
            <a:ext cx="11456976" cy="738664"/>
          </a:xfrm>
        </p:spPr>
        <p:txBody>
          <a:bodyPr/>
          <a:lstStyle/>
          <a:p>
            <a:r>
              <a:rPr lang="en-US" sz="2400" dirty="0"/>
              <a:t>… We were able to </a:t>
            </a:r>
            <a:r>
              <a:rPr lang="en-US" sz="2400" b="1" u="sng" dirty="0"/>
              <a:t>scale up</a:t>
            </a:r>
            <a:r>
              <a:rPr lang="en-US" sz="2400" dirty="0"/>
              <a:t> from supporting 3 test environments to 30, </a:t>
            </a:r>
            <a:r>
              <a:rPr lang="en-US" sz="2400" b="1" u="sng" dirty="0"/>
              <a:t>with the same number of people</a:t>
            </a:r>
            <a:r>
              <a:rPr lang="en-US" sz="2400" dirty="0"/>
              <a:t>! …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FFCF771-162F-47A4-8EEB-A560464FED9E}"/>
              </a:ext>
            </a:extLst>
          </p:cNvPr>
          <p:cNvSpPr txBox="1">
            <a:spLocks/>
          </p:cNvSpPr>
          <p:nvPr/>
        </p:nvSpPr>
        <p:spPr>
          <a:xfrm>
            <a:off x="2349061" y="5922966"/>
            <a:ext cx="678442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hlinkClick r:id="rId3"/>
              </a:rPr>
              <a:t>https://aka.ms/PowerShell/HeroStories</a:t>
            </a:r>
            <a:endParaRPr lang="en-US" sz="3200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F72D267D-B942-428F-815B-90098B819F3E}"/>
              </a:ext>
            </a:extLst>
          </p:cNvPr>
          <p:cNvSpPr txBox="1">
            <a:spLocks/>
          </p:cNvSpPr>
          <p:nvPr/>
        </p:nvSpPr>
        <p:spPr>
          <a:xfrm>
            <a:off x="359977" y="2568058"/>
            <a:ext cx="1145697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PowerShell </a:t>
            </a:r>
            <a:r>
              <a:rPr lang="en-US" sz="2400" b="1" u="sng" dirty="0"/>
              <a:t>got me a promotion </a:t>
            </a:r>
            <a:r>
              <a:rPr lang="en-US" sz="2400" dirty="0"/>
              <a:t>to the Windows Engineering Team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4452700D-2A25-47D5-9692-7AFFEEC281FE}"/>
              </a:ext>
            </a:extLst>
          </p:cNvPr>
          <p:cNvSpPr txBox="1">
            <a:spLocks/>
          </p:cNvSpPr>
          <p:nvPr/>
        </p:nvSpPr>
        <p:spPr>
          <a:xfrm>
            <a:off x="367512" y="3331823"/>
            <a:ext cx="1145697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… Picked up automation and scripting with Powershell, </a:t>
            </a:r>
            <a:r>
              <a:rPr lang="en-US" sz="2400" b="1" u="sng" dirty="0"/>
              <a:t>my pay tripled! </a:t>
            </a:r>
            <a:r>
              <a:rPr lang="en-US" sz="2400" dirty="0"/>
              <a:t>…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D3544DDE-3866-4CE6-920D-D2C53A07E2BA}"/>
              </a:ext>
            </a:extLst>
          </p:cNvPr>
          <p:cNvSpPr txBox="1">
            <a:spLocks/>
          </p:cNvSpPr>
          <p:nvPr/>
        </p:nvSpPr>
        <p:spPr>
          <a:xfrm>
            <a:off x="367512" y="4095588"/>
            <a:ext cx="1145697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.. It has helped my company save </a:t>
            </a:r>
            <a:r>
              <a:rPr lang="en-US" sz="2400" b="1" u="sng" dirty="0"/>
              <a:t>Time, Efforts and Money </a:t>
            </a:r>
            <a:r>
              <a:rPr lang="en-US" sz="2400" dirty="0"/>
              <a:t>for all our customers …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7978BFBA-9BCF-49A7-A03F-7EBB30134826}"/>
              </a:ext>
            </a:extLst>
          </p:cNvPr>
          <p:cNvSpPr txBox="1">
            <a:spLocks/>
          </p:cNvSpPr>
          <p:nvPr/>
        </p:nvSpPr>
        <p:spPr>
          <a:xfrm>
            <a:off x="367512" y="4824611"/>
            <a:ext cx="1145697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… Estimating </a:t>
            </a:r>
            <a:r>
              <a:rPr lang="en-US" sz="2400" b="1" u="sng" dirty="0"/>
              <a:t>several weeks </a:t>
            </a:r>
            <a:r>
              <a:rPr lang="en-US" sz="2400" dirty="0"/>
              <a:t>to complete the migration to the cloud. With the use of DSC, I was able to migrate in </a:t>
            </a:r>
            <a:r>
              <a:rPr lang="en-US" sz="2400" b="1" u="sng" dirty="0"/>
              <a:t>about an hour …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56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2" grpId="0"/>
      <p:bldP spid="25" grpId="0"/>
      <p:bldP spid="26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C9F7-7BE1-4CC0-8394-B119148E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egoe UI Semibold"/>
              </a:rPr>
              <a:t>PowerShell Themes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BAA069B-96D5-4DF6-9BA6-D837EF31A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909382"/>
              </p:ext>
            </p:extLst>
          </p:nvPr>
        </p:nvGraphicFramePr>
        <p:xfrm>
          <a:off x="485421" y="1541349"/>
          <a:ext cx="11209867" cy="485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233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476471-DBF7-48E2-97BE-23EEAF28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BC51D3-81CD-4516-A3D5-7B2903DDE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3FCF94-3A65-4E10-AC3C-33AF22E3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757964-393F-4CBF-A6A7-702A7ADB9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64842E-29A4-4053-89CE-6EE973ADC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2BC8E2-9DB9-4658-8A17-585C97E20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065542-12E9-4D85-A8A9-E37DBB3ED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B5819-CEF2-4A93-A226-2D5E6811F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 t="350" b="15250"/>
          <a:stretch/>
        </p:blipFill>
        <p:spPr>
          <a:xfrm>
            <a:off x="0" y="-4540"/>
            <a:ext cx="12192000" cy="686205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57323D-0781-4191-89AE-7FB0AD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3" y="2200500"/>
            <a:ext cx="11386230" cy="1015663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Cloud changes everything</a:t>
            </a:r>
            <a:endParaRPr lang="en-EN" sz="5400" dirty="0">
              <a:solidFill>
                <a:schemeClr val="tx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6D4A8EE-2AE4-4D71-9107-22F95676EF02}"/>
              </a:ext>
            </a:extLst>
          </p:cNvPr>
          <p:cNvSpPr txBox="1">
            <a:spLocks/>
          </p:cNvSpPr>
          <p:nvPr/>
        </p:nvSpPr>
        <p:spPr>
          <a:xfrm>
            <a:off x="293938" y="3711998"/>
            <a:ext cx="11654221" cy="849463"/>
          </a:xfrm>
          <a:prstGeom prst="rect">
            <a:avLst/>
          </a:prstGeom>
          <a:noFill/>
        </p:spPr>
        <p:txBody>
          <a:bodyPr vert="horz" wrap="square" lIns="146304" tIns="91440" rIns="146304" bIns="91440" rtlCol="0" anchor="t" anchorCtr="0">
            <a:sp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58" b="0" kern="1200" cap="none" spc="-98" baseline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800" dirty="0">
                <a:solidFill>
                  <a:schemeClr val="tx1"/>
                </a:solidFill>
              </a:rPr>
              <a:t>Digital Transformation changes everything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E4A2DC-D8E4-4760-A5D5-81E53861A1EA}"/>
              </a:ext>
            </a:extLst>
          </p:cNvPr>
          <p:cNvCxnSpPr>
            <a:cxnSpLocks/>
          </p:cNvCxnSpPr>
          <p:nvPr/>
        </p:nvCxnSpPr>
        <p:spPr>
          <a:xfrm>
            <a:off x="590502" y="2087951"/>
            <a:ext cx="7102069" cy="1435559"/>
          </a:xfrm>
          <a:prstGeom prst="line">
            <a:avLst/>
          </a:prstGeom>
          <a:ln w="603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05D61E-5148-40C6-A8EC-B4E4A716D732}"/>
              </a:ext>
            </a:extLst>
          </p:cNvPr>
          <p:cNvCxnSpPr>
            <a:cxnSpLocks/>
          </p:cNvCxnSpPr>
          <p:nvPr/>
        </p:nvCxnSpPr>
        <p:spPr>
          <a:xfrm flipV="1">
            <a:off x="590502" y="2024337"/>
            <a:ext cx="6914147" cy="1465594"/>
          </a:xfrm>
          <a:prstGeom prst="line">
            <a:avLst/>
          </a:prstGeom>
          <a:ln w="603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AC000086-2B46-4221-B47F-0AE5B01B803D}"/>
              </a:ext>
            </a:extLst>
          </p:cNvPr>
          <p:cNvSpPr txBox="1">
            <a:spLocks/>
          </p:cNvSpPr>
          <p:nvPr/>
        </p:nvSpPr>
        <p:spPr>
          <a:xfrm>
            <a:off x="320213" y="5057296"/>
            <a:ext cx="11786443" cy="849463"/>
          </a:xfrm>
          <a:prstGeom prst="rect">
            <a:avLst/>
          </a:prstGeom>
          <a:noFill/>
        </p:spPr>
        <p:txBody>
          <a:bodyPr vert="horz" wrap="square" lIns="146304" tIns="91440" rIns="146304" bIns="91440" rtlCol="0" anchor="t" anchorCtr="0">
            <a:sp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58" b="0" kern="1200" cap="none" spc="-98" baseline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800" b="1" dirty="0">
                <a:solidFill>
                  <a:srgbClr val="FFB900"/>
                </a:solidFill>
              </a:rPr>
              <a:t>Automation</a:t>
            </a:r>
            <a:r>
              <a:rPr lang="en-US" sz="4800" dirty="0">
                <a:solidFill>
                  <a:schemeClr val="tx1"/>
                </a:solidFill>
              </a:rPr>
              <a:t> enables Digital Transformation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206D603-B7DF-4500-8ED0-3AE50E24AA53}"/>
              </a:ext>
            </a:extLst>
          </p:cNvPr>
          <p:cNvSpPr txBox="1">
            <a:spLocks/>
          </p:cNvSpPr>
          <p:nvPr/>
        </p:nvSpPr>
        <p:spPr>
          <a:xfrm>
            <a:off x="320213" y="139276"/>
            <a:ext cx="11095968" cy="1538883"/>
          </a:xfrm>
          <a:prstGeom prst="rect">
            <a:avLst/>
          </a:prstGeom>
          <a:noFill/>
        </p:spPr>
        <p:txBody>
          <a:bodyPr vert="horz" wrap="square" lIns="0" tIns="91440" rIns="0" bIns="91440" rtlCol="0" anchor="t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7058" b="1" kern="1200" cap="none" spc="-98" baseline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4400"/>
              <a:t>It’s 2018 and PowerShell has never been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27858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9DB6C-BCAD-437E-949D-B7489F13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/>
          <a:p>
            <a:r>
              <a:rPr lang="en-US" sz="3200"/>
              <a:t>New Mission - Support Digital Transformation</a:t>
            </a:r>
            <a:endParaRPr lang="en-EN" sz="32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776A7B-0F2B-49D6-A3B9-AE1C75AE96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01816" y="1743212"/>
            <a:ext cx="4909932" cy="3939540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          From </a:t>
            </a:r>
            <a:r>
              <a:rPr lang="en-US" b="1">
                <a:solidFill>
                  <a:schemeClr val="accent1"/>
                </a:solidFill>
              </a:rPr>
              <a:t>ANY</a:t>
            </a:r>
            <a:r>
              <a:rPr lang="en-US" b="1"/>
              <a:t> client</a:t>
            </a:r>
          </a:p>
          <a:p>
            <a:pPr marL="0" indent="0" algn="ctr">
              <a:buNone/>
            </a:pPr>
            <a:r>
              <a:rPr lang="en-US" b="1"/>
              <a:t>     Manage </a:t>
            </a:r>
            <a:r>
              <a:rPr lang="en-US" b="1">
                <a:solidFill>
                  <a:schemeClr val="accent1"/>
                </a:solidFill>
              </a:rPr>
              <a:t>ANY</a:t>
            </a:r>
            <a:r>
              <a:rPr lang="en-US" b="1"/>
              <a:t> server</a:t>
            </a:r>
          </a:p>
          <a:p>
            <a:pPr marL="0" indent="0" algn="ctr">
              <a:buNone/>
            </a:pPr>
            <a:r>
              <a:rPr lang="en-US" b="1"/>
              <a:t>Running on </a:t>
            </a:r>
            <a:r>
              <a:rPr lang="en-US" b="1">
                <a:solidFill>
                  <a:schemeClr val="accent1"/>
                </a:solidFill>
              </a:rPr>
              <a:t>ANY</a:t>
            </a:r>
            <a:r>
              <a:rPr lang="en-US" b="1"/>
              <a:t> cloud</a:t>
            </a:r>
          </a:p>
          <a:p>
            <a:pPr marL="0" indent="0" algn="ctr">
              <a:buNone/>
            </a:pPr>
            <a:r>
              <a:rPr lang="en-US" b="1"/>
              <a:t>Or on-prem using:</a:t>
            </a:r>
          </a:p>
          <a:p>
            <a:pPr marL="0" indent="0" algn="ctr">
              <a:buNone/>
            </a:pPr>
            <a:r>
              <a:rPr lang="en-US" b="1"/>
              <a:t>                </a:t>
            </a:r>
            <a:r>
              <a:rPr lang="en-US" b="1">
                <a:solidFill>
                  <a:schemeClr val="accent1"/>
                </a:solidFill>
              </a:rPr>
              <a:t>ANY</a:t>
            </a:r>
            <a:r>
              <a:rPr lang="en-US" b="1"/>
              <a:t> hypervisor</a:t>
            </a:r>
          </a:p>
          <a:p>
            <a:pPr marL="0" indent="0" algn="ctr">
              <a:buNone/>
            </a:pPr>
            <a:r>
              <a:rPr lang="en-US" b="1"/>
              <a:t>           </a:t>
            </a:r>
            <a:r>
              <a:rPr lang="en-US" b="1">
                <a:solidFill>
                  <a:schemeClr val="accent1"/>
                </a:solidFill>
              </a:rPr>
              <a:t>ANY </a:t>
            </a:r>
            <a:r>
              <a:rPr lang="en-US" b="1"/>
              <a:t>storage</a:t>
            </a:r>
          </a:p>
          <a:p>
            <a:pPr marL="0" indent="0" algn="ctr">
              <a:buNone/>
            </a:pPr>
            <a:r>
              <a:rPr lang="en-US" b="1"/>
              <a:t>          and </a:t>
            </a:r>
            <a:r>
              <a:rPr lang="en-US" b="1">
                <a:solidFill>
                  <a:schemeClr val="accent1"/>
                </a:solidFill>
              </a:rPr>
              <a:t>ANY</a:t>
            </a:r>
            <a:r>
              <a:rPr lang="en-US" b="1"/>
              <a:t> networking</a:t>
            </a:r>
            <a:endParaRPr lang="en-EN" b="1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1B09884-E151-4512-8E98-6D0C376C9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95798" y="-395860"/>
            <a:ext cx="11707546" cy="90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owershell core">
            <a:extLst>
              <a:ext uri="{FF2B5EF4-FFF2-40B4-BE49-F238E27FC236}">
                <a16:creationId xmlns:a16="http://schemas.microsoft.com/office/drawing/2014/main" id="{FB19E313-ADF7-46B6-B68A-B76AC99AA15D}"/>
              </a:ext>
            </a:extLst>
          </p:cNvPr>
          <p:cNvSpPr/>
          <p:nvPr/>
        </p:nvSpPr>
        <p:spPr bwMode="auto">
          <a:xfrm>
            <a:off x="147928" y="765829"/>
            <a:ext cx="11524120" cy="6039539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137160" rIns="548640" bIns="46637" numCol="1" rtlCol="0" anchor="t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/>
                </a:solidFill>
              </a:rPr>
              <a:t>PowerShell Core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87DB12-3689-48B2-B16A-342CA561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182335"/>
            <a:ext cx="11018520" cy="553998"/>
          </a:xfrm>
        </p:spPr>
        <p:txBody>
          <a:bodyPr/>
          <a:lstStyle/>
          <a:p>
            <a:r>
              <a:rPr lang="en-US"/>
              <a:t>Shifts in Management</a:t>
            </a:r>
          </a:p>
        </p:txBody>
      </p:sp>
      <p:sp>
        <p:nvSpPr>
          <p:cNvPr id="37" name="windows powershell">
            <a:extLst>
              <a:ext uri="{FF2B5EF4-FFF2-40B4-BE49-F238E27FC236}">
                <a16:creationId xmlns:a16="http://schemas.microsoft.com/office/drawing/2014/main" id="{842523C6-864E-49C3-B4D5-6E1129D104E0}"/>
              </a:ext>
            </a:extLst>
          </p:cNvPr>
          <p:cNvSpPr/>
          <p:nvPr/>
        </p:nvSpPr>
        <p:spPr bwMode="auto">
          <a:xfrm>
            <a:off x="255521" y="939940"/>
            <a:ext cx="5574822" cy="5739228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7160" tIns="46637" rIns="0" bIns="46637" numCol="2" rtlCol="0" anchor="t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chemeClr val="tx1"/>
                </a:solidFill>
              </a:rPr>
              <a:t>Windows PowerShell</a:t>
            </a:r>
          </a:p>
        </p:txBody>
      </p:sp>
      <p:grpSp>
        <p:nvGrpSpPr>
          <p:cNvPr id="5" name="windows system mgmt">
            <a:extLst>
              <a:ext uri="{FF2B5EF4-FFF2-40B4-BE49-F238E27FC236}">
                <a16:creationId xmlns:a16="http://schemas.microsoft.com/office/drawing/2014/main" id="{503DDEFA-0D5A-4A0A-87D8-477CF68BE60C}"/>
              </a:ext>
            </a:extLst>
          </p:cNvPr>
          <p:cNvGrpSpPr/>
          <p:nvPr/>
        </p:nvGrpSpPr>
        <p:grpSpPr>
          <a:xfrm>
            <a:off x="639324" y="1247123"/>
            <a:ext cx="4697383" cy="5222068"/>
            <a:chOff x="639324" y="1335611"/>
            <a:chExt cx="4697383" cy="52832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942E6F-9BA2-4DA2-A19C-814BD77EC931}"/>
                </a:ext>
              </a:extLst>
            </p:cNvPr>
            <p:cNvSpPr/>
            <p:nvPr/>
          </p:nvSpPr>
          <p:spPr bwMode="auto">
            <a:xfrm>
              <a:off x="639324" y="1372589"/>
              <a:ext cx="4697383" cy="5246254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53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F4C9164-B501-4B24-AEFB-26C8FA2F1041}"/>
                </a:ext>
              </a:extLst>
            </p:cNvPr>
            <p:cNvSpPr txBox="1">
              <a:spLocks/>
            </p:cNvSpPr>
            <p:nvPr/>
          </p:nvSpPr>
          <p:spPr>
            <a:xfrm>
              <a:off x="747781" y="1335611"/>
              <a:ext cx="4588925" cy="3023884"/>
            </a:xfrm>
            <a:prstGeom prst="rect">
              <a:avLst/>
            </a:prstGeom>
            <a:noFill/>
          </p:spPr>
          <p:txBody>
            <a:bodyPr vert="horz" wrap="square" lIns="179183" tIns="143346" rIns="179183" bIns="143346" rtlCol="0">
              <a:noAutofit/>
            </a:bodyPr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4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914016">
                <a:spcBef>
                  <a:spcPts val="588"/>
                </a:spcBef>
                <a:buNone/>
                <a:defRPr/>
              </a:pPr>
              <a:r>
                <a:rPr lang="en-US" sz="3133" dirty="0">
                  <a:solidFill>
                    <a:srgbClr val="0078D7"/>
                  </a:solidFill>
                  <a:latin typeface="Segoe UI Light"/>
                  <a:cs typeface="Segoe UI" pitchFamily="34" charset="0"/>
                </a:rPr>
                <a:t>Windows system mgmt.</a:t>
              </a:r>
            </a:p>
            <a:p>
              <a:pPr marL="223925" lvl="1" indent="-223925" defTabSz="914016">
                <a:spcBef>
                  <a:spcPts val="1172"/>
                </a:spcBef>
                <a:defRPr/>
              </a:pPr>
              <a:r>
                <a: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rPr>
                <a:t>Managed low-level infrastructure (e.g. Storage, Networking, etc.)</a:t>
              </a: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0" lvl="1" indent="0" defTabSz="914016">
                <a:spcBef>
                  <a:spcPts val="1172"/>
                </a:spcBef>
                <a:buNone/>
                <a:defRPr/>
              </a:pPr>
              <a:endParaRPr lang="en-US" sz="1567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223925" lvl="1" indent="-223925" defTabSz="914016">
                <a:spcBef>
                  <a:spcPts val="1200"/>
                </a:spcBef>
                <a:defRPr/>
              </a:pPr>
              <a:endParaRPr lang="en-US" sz="1800" dirty="0">
                <a:solidFill>
                  <a:srgbClr val="002050"/>
                </a:solidFill>
                <a:latin typeface="Segoe UI"/>
                <a:cs typeface="Segoe UI" pitchFamily="34" charset="0"/>
              </a:endParaRPr>
            </a:p>
            <a:p>
              <a:pPr marL="223925" lvl="1" indent="-223925" defTabSz="914016">
                <a:spcBef>
                  <a:spcPts val="0"/>
                </a:spcBef>
                <a:defRPr/>
              </a:pPr>
              <a:r>
                <a: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rPr>
                <a:t>PowerShell managed disparate APIs on Windows</a:t>
              </a:r>
            </a:p>
          </p:txBody>
        </p:sp>
        <p:graphicFrame>
          <p:nvGraphicFramePr>
            <p:cNvPr id="34" name="Content Placeholder 5">
              <a:extLst>
                <a:ext uri="{FF2B5EF4-FFF2-40B4-BE49-F238E27FC236}">
                  <a16:creationId xmlns:a16="http://schemas.microsoft.com/office/drawing/2014/main" id="{2605768F-4024-439B-98D3-689D9EEEE09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88377762"/>
                </p:ext>
              </p:extLst>
            </p:nvPr>
          </p:nvGraphicFramePr>
          <p:xfrm>
            <a:off x="851119" y="2762075"/>
            <a:ext cx="4189931" cy="31701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pSp>
        <p:nvGrpSpPr>
          <p:cNvPr id="6" name="cloud resource mgmt">
            <a:extLst>
              <a:ext uri="{FF2B5EF4-FFF2-40B4-BE49-F238E27FC236}">
                <a16:creationId xmlns:a16="http://schemas.microsoft.com/office/drawing/2014/main" id="{973A3FB0-4AB2-4B72-8D01-22ED6E276586}"/>
              </a:ext>
            </a:extLst>
          </p:cNvPr>
          <p:cNvGrpSpPr/>
          <p:nvPr/>
        </p:nvGrpSpPr>
        <p:grpSpPr>
          <a:xfrm>
            <a:off x="6431651" y="1247127"/>
            <a:ext cx="4697383" cy="5222064"/>
            <a:chOff x="6431651" y="1335614"/>
            <a:chExt cx="4697383" cy="52832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4AF104-4B08-4C8B-A1D1-987F67D4CC94}"/>
                </a:ext>
              </a:extLst>
            </p:cNvPr>
            <p:cNvSpPr/>
            <p:nvPr/>
          </p:nvSpPr>
          <p:spPr bwMode="auto">
            <a:xfrm>
              <a:off x="6431651" y="1372589"/>
              <a:ext cx="4697383" cy="5246254"/>
            </a:xfrm>
            <a:prstGeom prst="rect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53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14CB6CF-8AED-4323-8F73-B625212FB325}"/>
                </a:ext>
              </a:extLst>
            </p:cNvPr>
            <p:cNvGrpSpPr/>
            <p:nvPr/>
          </p:nvGrpSpPr>
          <p:grpSpPr>
            <a:xfrm>
              <a:off x="6554602" y="1335614"/>
              <a:ext cx="4530187" cy="3894626"/>
              <a:chOff x="6419400" y="1504469"/>
              <a:chExt cx="4621683" cy="3973283"/>
            </a:xfrm>
          </p:grpSpPr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FB28509D-1F52-49CC-A08E-FD9C6F9D3B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9400" y="1504469"/>
                <a:ext cx="4621683" cy="3084955"/>
              </a:xfrm>
              <a:prstGeom prst="rect">
                <a:avLst/>
              </a:prstGeom>
              <a:noFill/>
            </p:spPr>
            <p:txBody>
              <a:bodyPr vert="horz" wrap="square" lIns="179183" tIns="143346" rIns="179183" bIns="143346" rtlCol="0">
                <a:noAutofit/>
              </a:bodyPr>
              <a:lstStyle>
                <a:lvl1pPr marL="342900" marR="0" indent="-342900" algn="l" defTabSz="932742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Arial" pitchFamily="34" charset="0"/>
                  <a:buChar char="•"/>
                  <a:tabLst/>
                  <a:defRPr sz="4000" kern="1200" spc="0" baseline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j-lt"/>
                    <a:ea typeface="+mn-ea"/>
                    <a:cs typeface="+mn-cs"/>
                  </a:defRPr>
                </a:lvl1pPr>
                <a:lvl2pPr marL="584200" marR="0" indent="-241300" algn="l" defTabSz="932742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Arial" pitchFamily="34" charset="0"/>
                  <a:buChar char="•"/>
                  <a:tabLst/>
                  <a:defRPr sz="2400" kern="1200" spc="0" baseline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defRPr>
                </a:lvl2pPr>
                <a:lvl3pPr marL="800100" marR="0" indent="-228600" algn="l" defTabSz="932742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Arial" pitchFamily="34" charset="0"/>
                  <a:buChar char="•"/>
                  <a:tabLst/>
                  <a:defRPr sz="2400" kern="1200" spc="0" baseline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defRPr>
                </a:lvl3pPr>
                <a:lvl4pPr marL="1028700" marR="0" indent="-228600" algn="l" defTabSz="932742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Arial" pitchFamily="34" charset="0"/>
                  <a:buChar char="•"/>
                  <a:tabLst/>
                  <a:defRPr sz="2000" kern="1200" spc="0" baseline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defRPr>
                </a:lvl4pPr>
                <a:lvl5pPr marL="1257300" marR="0" indent="-228600" algn="l" defTabSz="932742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90000"/>
                  <a:buFont typeface="Arial" pitchFamily="34" charset="0"/>
                  <a:buChar char="•"/>
                  <a:tabLst/>
                  <a:defRPr sz="2000" kern="1200" spc="0" baseline="0">
                    <a:gradFill>
                      <a:gsLst>
                        <a:gs pos="125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defRPr>
                </a:lvl5pPr>
                <a:lvl6pPr marL="2565040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412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97783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964155" indent="-233186" algn="l" defTabSz="93274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defTabSz="914016">
                  <a:spcBef>
                    <a:spcPts val="588"/>
                  </a:spcBef>
                  <a:buNone/>
                  <a:defRPr/>
                </a:pPr>
                <a:r>
                  <a:rPr lang="en-US" sz="3133" dirty="0">
                    <a:solidFill>
                      <a:srgbClr val="0078D7"/>
                    </a:solidFill>
                    <a:latin typeface="Segoe UI Light"/>
                    <a:cs typeface="Segoe UI" pitchFamily="34" charset="0"/>
                  </a:rPr>
                  <a:t>Cloud resource mgmt.</a:t>
                </a:r>
              </a:p>
              <a:p>
                <a:pPr marL="223925" lvl="1" indent="-223925" defTabSz="914016">
                  <a:spcBef>
                    <a:spcPts val="1172"/>
                  </a:spcBef>
                  <a:defRPr/>
                </a:pPr>
                <a:r>
                  <a:rPr lang="en-US" sz="1800" dirty="0">
                    <a:solidFill>
                      <a:srgbClr val="002050"/>
                    </a:solidFill>
                    <a:latin typeface="Segoe UI"/>
                    <a:cs typeface="Segoe UI" pitchFamily="34" charset="0"/>
                  </a:rPr>
                  <a:t>Heterogeneous world of REST APIs (e.g. Azure/ARM, other clouds, 3</a:t>
                </a:r>
                <a:r>
                  <a:rPr lang="en-US" sz="1800" baseline="30000" dirty="0">
                    <a:solidFill>
                      <a:srgbClr val="002050"/>
                    </a:solidFill>
                    <a:latin typeface="Segoe UI"/>
                    <a:cs typeface="Segoe UI" pitchFamily="34" charset="0"/>
                  </a:rPr>
                  <a:t>rd</a:t>
                </a:r>
                <a:r>
                  <a:rPr lang="en-US" sz="1800" dirty="0">
                    <a:solidFill>
                      <a:srgbClr val="002050"/>
                    </a:solidFill>
                    <a:latin typeface="Segoe UI"/>
                    <a:cs typeface="Segoe UI" pitchFamily="34" charset="0"/>
                  </a:rPr>
                  <a:t> party SaaS services)</a:t>
                </a:r>
              </a:p>
              <a:p>
                <a:pPr marL="223925" lvl="1" indent="-223925" defTabSz="914016">
                  <a:spcBef>
                    <a:spcPts val="1172"/>
                  </a:spcBef>
                  <a:defRPr/>
                </a:pPr>
                <a:r>
                  <a:rPr lang="en-US" sz="1800" dirty="0">
                    <a:solidFill>
                      <a:srgbClr val="002050"/>
                    </a:solidFill>
                    <a:latin typeface="Segoe UI"/>
                    <a:cs typeface="Segoe UI" pitchFamily="34" charset="0"/>
                  </a:rPr>
                  <a:t>Lighter weight runtime optimized for containers/ephemeral runtimes</a:t>
                </a:r>
              </a:p>
              <a:p>
                <a:pPr marL="0" lvl="1" indent="0" defTabSz="914016">
                  <a:spcBef>
                    <a:spcPts val="1172"/>
                  </a:spcBef>
                  <a:buNone/>
                  <a:defRPr/>
                </a:pPr>
                <a:endPara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endParaRPr>
              </a:p>
              <a:p>
                <a:pPr marL="0" lvl="1" indent="0" defTabSz="914016">
                  <a:spcBef>
                    <a:spcPts val="1172"/>
                  </a:spcBef>
                  <a:buNone/>
                  <a:defRPr/>
                </a:pPr>
                <a:endPara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endParaRPr>
              </a:p>
              <a:p>
                <a:pPr marL="0" lvl="1" indent="0" defTabSz="914016">
                  <a:spcBef>
                    <a:spcPts val="1172"/>
                  </a:spcBef>
                  <a:buNone/>
                  <a:defRPr/>
                </a:pPr>
                <a:endPara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endParaRPr>
              </a:p>
              <a:p>
                <a:pPr marL="0" lvl="1" indent="0" defTabSz="914016">
                  <a:spcBef>
                    <a:spcPts val="1172"/>
                  </a:spcBef>
                  <a:buNone/>
                  <a:defRPr/>
                </a:pPr>
                <a:endPara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endParaRPr>
              </a:p>
              <a:p>
                <a:pPr marL="0" lvl="1" indent="0" defTabSz="914016">
                  <a:spcBef>
                    <a:spcPts val="1172"/>
                  </a:spcBef>
                  <a:buNone/>
                  <a:defRPr/>
                </a:pPr>
                <a:endParaRPr lang="en-US" sz="1800" dirty="0">
                  <a:solidFill>
                    <a:srgbClr val="002050"/>
                  </a:solidFill>
                  <a:latin typeface="Segoe UI"/>
                  <a:cs typeface="Segoe UI" pitchFamily="34" charset="0"/>
                </a:endParaRPr>
              </a:p>
              <a:p>
                <a:pPr marL="223925" lvl="1" indent="-223925" defTabSz="914016">
                  <a:spcBef>
                    <a:spcPts val="1172"/>
                  </a:spcBef>
                  <a:defRPr/>
                </a:pPr>
                <a:r>
                  <a:rPr lang="en-US" sz="1800" dirty="0">
                    <a:solidFill>
                      <a:srgbClr val="002050"/>
                    </a:solidFill>
                    <a:latin typeface="Segoe UI"/>
                    <a:cs typeface="Segoe UI" pitchFamily="34" charset="0"/>
                  </a:rPr>
                  <a:t>Cloud cadence requires agility in PowerShell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D281180-2C20-4165-9770-68102593B587}"/>
                  </a:ext>
                </a:extLst>
              </p:cNvPr>
              <p:cNvGrpSpPr/>
              <p:nvPr/>
            </p:nvGrpSpPr>
            <p:grpSpPr>
              <a:xfrm>
                <a:off x="7254422" y="3844011"/>
                <a:ext cx="3008990" cy="1633741"/>
                <a:chOff x="7121176" y="4047179"/>
                <a:chExt cx="3008990" cy="1633741"/>
              </a:xfrm>
            </p:grpSpPr>
            <p:sp>
              <p:nvSpPr>
                <p:cNvPr id="27" name="Freeform 9">
                  <a:extLst>
                    <a:ext uri="{FF2B5EF4-FFF2-40B4-BE49-F238E27FC236}">
                      <a16:creationId xmlns:a16="http://schemas.microsoft.com/office/drawing/2014/main" id="{B47B8940-06F8-46F1-85CD-870D1C9F8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1176" y="4208453"/>
                  <a:ext cx="1612417" cy="888330"/>
                </a:xfrm>
                <a:custGeom>
                  <a:avLst/>
                  <a:gdLst>
                    <a:gd name="T0" fmla="*/ 1662 w 2136"/>
                    <a:gd name="T1" fmla="*/ 1181 h 1181"/>
                    <a:gd name="T2" fmla="*/ 239 w 2136"/>
                    <a:gd name="T3" fmla="*/ 1181 h 1181"/>
                    <a:gd name="T4" fmla="*/ 0 w 2136"/>
                    <a:gd name="T5" fmla="*/ 937 h 1181"/>
                    <a:gd name="T6" fmla="*/ 181 w 2136"/>
                    <a:gd name="T7" fmla="*/ 706 h 1181"/>
                    <a:gd name="T8" fmla="*/ 462 w 2136"/>
                    <a:gd name="T9" fmla="*/ 487 h 1181"/>
                    <a:gd name="T10" fmla="*/ 974 w 2136"/>
                    <a:gd name="T11" fmla="*/ 0 h 1181"/>
                    <a:gd name="T12" fmla="*/ 1440 w 2136"/>
                    <a:gd name="T13" fmla="*/ 294 h 1181"/>
                    <a:gd name="T14" fmla="*/ 1662 w 2136"/>
                    <a:gd name="T15" fmla="*/ 235 h 1181"/>
                    <a:gd name="T16" fmla="*/ 2136 w 2136"/>
                    <a:gd name="T17" fmla="*/ 710 h 1181"/>
                    <a:gd name="T18" fmla="*/ 1662 w 2136"/>
                    <a:gd name="T19" fmla="*/ 1181 h 1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6" h="1181">
                      <a:moveTo>
                        <a:pt x="1662" y="1181"/>
                      </a:moveTo>
                      <a:cubicBezTo>
                        <a:pt x="239" y="1181"/>
                        <a:pt x="239" y="1181"/>
                        <a:pt x="239" y="1181"/>
                      </a:cubicBezTo>
                      <a:cubicBezTo>
                        <a:pt x="109" y="1181"/>
                        <a:pt x="0" y="1071"/>
                        <a:pt x="0" y="937"/>
                      </a:cubicBezTo>
                      <a:cubicBezTo>
                        <a:pt x="0" y="823"/>
                        <a:pt x="76" y="731"/>
                        <a:pt x="181" y="706"/>
                      </a:cubicBezTo>
                      <a:cubicBezTo>
                        <a:pt x="231" y="588"/>
                        <a:pt x="336" y="504"/>
                        <a:pt x="462" y="487"/>
                      </a:cubicBezTo>
                      <a:cubicBezTo>
                        <a:pt x="474" y="218"/>
                        <a:pt x="701" y="0"/>
                        <a:pt x="974" y="0"/>
                      </a:cubicBezTo>
                      <a:cubicBezTo>
                        <a:pt x="1175" y="0"/>
                        <a:pt x="1356" y="118"/>
                        <a:pt x="1440" y="294"/>
                      </a:cubicBezTo>
                      <a:cubicBezTo>
                        <a:pt x="1507" y="256"/>
                        <a:pt x="1582" y="235"/>
                        <a:pt x="1662" y="235"/>
                      </a:cubicBezTo>
                      <a:cubicBezTo>
                        <a:pt x="1922" y="235"/>
                        <a:pt x="2136" y="449"/>
                        <a:pt x="2136" y="710"/>
                      </a:cubicBezTo>
                      <a:cubicBezTo>
                        <a:pt x="2136" y="966"/>
                        <a:pt x="1922" y="1181"/>
                        <a:pt x="1662" y="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4925">
                  <a:solidFill>
                    <a:srgbClr val="505050"/>
                  </a:solidFill>
                </a:ln>
              </p:spPr>
              <p:txBody>
                <a:bodyPr vert="horz" wrap="square" lIns="91440" tIns="182880" rIns="89592" bIns="44796" numCol="1" anchor="ctr" anchorCtr="1" compatLnSpc="1">
                  <a:prstTxWarp prst="textNoShape">
                    <a:avLst/>
                  </a:prstTxWarp>
                </a:bodyPr>
                <a:lstStyle/>
                <a:p>
                  <a:pPr defTabSz="913665">
                    <a:defRPr/>
                  </a:pPr>
                  <a:r>
                    <a:rPr lang="en-US" sz="1600" kern="0" dirty="0">
                      <a:solidFill>
                        <a:srgbClr val="505050"/>
                      </a:solidFill>
                      <a:latin typeface="Segoe UI"/>
                    </a:rPr>
                    <a:t> Other clouds</a:t>
                  </a: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E8D8984A-50BB-44EF-9612-4EE5BD7A1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1205" y="4047179"/>
                  <a:ext cx="1468961" cy="809294"/>
                </a:xfrm>
                <a:custGeom>
                  <a:avLst/>
                  <a:gdLst>
                    <a:gd name="T0" fmla="*/ 1662 w 2136"/>
                    <a:gd name="T1" fmla="*/ 1181 h 1181"/>
                    <a:gd name="T2" fmla="*/ 239 w 2136"/>
                    <a:gd name="T3" fmla="*/ 1181 h 1181"/>
                    <a:gd name="T4" fmla="*/ 0 w 2136"/>
                    <a:gd name="T5" fmla="*/ 937 h 1181"/>
                    <a:gd name="T6" fmla="*/ 181 w 2136"/>
                    <a:gd name="T7" fmla="*/ 706 h 1181"/>
                    <a:gd name="T8" fmla="*/ 462 w 2136"/>
                    <a:gd name="T9" fmla="*/ 487 h 1181"/>
                    <a:gd name="T10" fmla="*/ 974 w 2136"/>
                    <a:gd name="T11" fmla="*/ 0 h 1181"/>
                    <a:gd name="T12" fmla="*/ 1440 w 2136"/>
                    <a:gd name="T13" fmla="*/ 294 h 1181"/>
                    <a:gd name="T14" fmla="*/ 1662 w 2136"/>
                    <a:gd name="T15" fmla="*/ 235 h 1181"/>
                    <a:gd name="T16" fmla="*/ 2136 w 2136"/>
                    <a:gd name="T17" fmla="*/ 710 h 1181"/>
                    <a:gd name="T18" fmla="*/ 1662 w 2136"/>
                    <a:gd name="T19" fmla="*/ 1181 h 1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6" h="1181">
                      <a:moveTo>
                        <a:pt x="1662" y="1181"/>
                      </a:moveTo>
                      <a:cubicBezTo>
                        <a:pt x="239" y="1181"/>
                        <a:pt x="239" y="1181"/>
                        <a:pt x="239" y="1181"/>
                      </a:cubicBezTo>
                      <a:cubicBezTo>
                        <a:pt x="109" y="1181"/>
                        <a:pt x="0" y="1071"/>
                        <a:pt x="0" y="937"/>
                      </a:cubicBezTo>
                      <a:cubicBezTo>
                        <a:pt x="0" y="823"/>
                        <a:pt x="76" y="731"/>
                        <a:pt x="181" y="706"/>
                      </a:cubicBezTo>
                      <a:cubicBezTo>
                        <a:pt x="231" y="588"/>
                        <a:pt x="336" y="504"/>
                        <a:pt x="462" y="487"/>
                      </a:cubicBezTo>
                      <a:cubicBezTo>
                        <a:pt x="474" y="218"/>
                        <a:pt x="701" y="0"/>
                        <a:pt x="974" y="0"/>
                      </a:cubicBezTo>
                      <a:cubicBezTo>
                        <a:pt x="1175" y="0"/>
                        <a:pt x="1356" y="118"/>
                        <a:pt x="1440" y="294"/>
                      </a:cubicBezTo>
                      <a:cubicBezTo>
                        <a:pt x="1507" y="256"/>
                        <a:pt x="1582" y="235"/>
                        <a:pt x="1662" y="235"/>
                      </a:cubicBezTo>
                      <a:cubicBezTo>
                        <a:pt x="1922" y="235"/>
                        <a:pt x="2136" y="449"/>
                        <a:pt x="2136" y="710"/>
                      </a:cubicBezTo>
                      <a:cubicBezTo>
                        <a:pt x="2136" y="966"/>
                        <a:pt x="1922" y="1181"/>
                        <a:pt x="1662" y="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4925">
                  <a:solidFill>
                    <a:srgbClr val="505050"/>
                  </a:solidFill>
                </a:ln>
              </p:spPr>
              <p:txBody>
                <a:bodyPr vert="horz" wrap="square" lIns="89592" tIns="91440" rIns="89592" bIns="44796" numCol="1" anchor="ctr" anchorCtr="1" compatLnSpc="1">
                  <a:prstTxWarp prst="textNoShape">
                    <a:avLst/>
                  </a:prstTxWarp>
                </a:bodyPr>
                <a:lstStyle/>
                <a:p>
                  <a:pPr defTabSz="913665">
                    <a:defRPr/>
                  </a:pPr>
                  <a:r>
                    <a:rPr lang="en-US" sz="1765" kern="0" dirty="0">
                      <a:solidFill>
                        <a:srgbClr val="505050"/>
                      </a:solidFill>
                      <a:latin typeface="Segoe UI"/>
                    </a:rPr>
                    <a:t>SaaS</a:t>
                  </a:r>
                </a:p>
              </p:txBody>
            </p:sp>
            <p:sp>
              <p:nvSpPr>
                <p:cNvPr id="29" name="Freeform 9">
                  <a:extLst>
                    <a:ext uri="{FF2B5EF4-FFF2-40B4-BE49-F238E27FC236}">
                      <a16:creationId xmlns:a16="http://schemas.microsoft.com/office/drawing/2014/main" id="{9D120A6F-E68D-469F-94D8-7C4AE1876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1101" y="4792588"/>
                  <a:ext cx="1612417" cy="888332"/>
                </a:xfrm>
                <a:custGeom>
                  <a:avLst/>
                  <a:gdLst>
                    <a:gd name="T0" fmla="*/ 1662 w 2136"/>
                    <a:gd name="T1" fmla="*/ 1181 h 1181"/>
                    <a:gd name="T2" fmla="*/ 239 w 2136"/>
                    <a:gd name="T3" fmla="*/ 1181 h 1181"/>
                    <a:gd name="T4" fmla="*/ 0 w 2136"/>
                    <a:gd name="T5" fmla="*/ 937 h 1181"/>
                    <a:gd name="T6" fmla="*/ 181 w 2136"/>
                    <a:gd name="T7" fmla="*/ 706 h 1181"/>
                    <a:gd name="T8" fmla="*/ 462 w 2136"/>
                    <a:gd name="T9" fmla="*/ 487 h 1181"/>
                    <a:gd name="T10" fmla="*/ 974 w 2136"/>
                    <a:gd name="T11" fmla="*/ 0 h 1181"/>
                    <a:gd name="T12" fmla="*/ 1440 w 2136"/>
                    <a:gd name="T13" fmla="*/ 294 h 1181"/>
                    <a:gd name="T14" fmla="*/ 1662 w 2136"/>
                    <a:gd name="T15" fmla="*/ 235 h 1181"/>
                    <a:gd name="T16" fmla="*/ 2136 w 2136"/>
                    <a:gd name="T17" fmla="*/ 710 h 1181"/>
                    <a:gd name="T18" fmla="*/ 1662 w 2136"/>
                    <a:gd name="T19" fmla="*/ 1181 h 1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6" h="1181">
                      <a:moveTo>
                        <a:pt x="1662" y="1181"/>
                      </a:moveTo>
                      <a:cubicBezTo>
                        <a:pt x="239" y="1181"/>
                        <a:pt x="239" y="1181"/>
                        <a:pt x="239" y="1181"/>
                      </a:cubicBezTo>
                      <a:cubicBezTo>
                        <a:pt x="109" y="1181"/>
                        <a:pt x="0" y="1071"/>
                        <a:pt x="0" y="937"/>
                      </a:cubicBezTo>
                      <a:cubicBezTo>
                        <a:pt x="0" y="823"/>
                        <a:pt x="76" y="731"/>
                        <a:pt x="181" y="706"/>
                      </a:cubicBezTo>
                      <a:cubicBezTo>
                        <a:pt x="231" y="588"/>
                        <a:pt x="336" y="504"/>
                        <a:pt x="462" y="487"/>
                      </a:cubicBezTo>
                      <a:cubicBezTo>
                        <a:pt x="474" y="218"/>
                        <a:pt x="701" y="0"/>
                        <a:pt x="974" y="0"/>
                      </a:cubicBezTo>
                      <a:cubicBezTo>
                        <a:pt x="1175" y="0"/>
                        <a:pt x="1356" y="118"/>
                        <a:pt x="1440" y="294"/>
                      </a:cubicBezTo>
                      <a:cubicBezTo>
                        <a:pt x="1507" y="256"/>
                        <a:pt x="1582" y="235"/>
                        <a:pt x="1662" y="235"/>
                      </a:cubicBezTo>
                      <a:cubicBezTo>
                        <a:pt x="1922" y="235"/>
                        <a:pt x="2136" y="449"/>
                        <a:pt x="2136" y="710"/>
                      </a:cubicBezTo>
                      <a:cubicBezTo>
                        <a:pt x="2136" y="966"/>
                        <a:pt x="1922" y="1181"/>
                        <a:pt x="1662" y="1181"/>
                      </a:cubicBezTo>
                      <a:close/>
                    </a:path>
                  </a:pathLst>
                </a:custGeom>
                <a:solidFill>
                  <a:srgbClr val="2075B8"/>
                </a:solidFill>
                <a:ln w="34925">
                  <a:solidFill>
                    <a:srgbClr val="2075B8"/>
                  </a:solidFill>
                </a:ln>
              </p:spPr>
              <p:txBody>
                <a:bodyPr vert="horz" wrap="square" lIns="89592" tIns="91440" rIns="89592" bIns="44796" numCol="1" anchor="ctr" anchorCtr="1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3665">
                    <a:defRPr/>
                  </a:pPr>
                  <a:r>
                    <a:rPr lang="en-US" sz="1765" kern="0" dirty="0">
                      <a:solidFill>
                        <a:schemeClr val="bg1"/>
                      </a:solidFill>
                      <a:latin typeface="Segoe UI"/>
                    </a:rPr>
                    <a:t>Azure</a:t>
                  </a:r>
                </a:p>
              </p:txBody>
            </p:sp>
          </p:grpSp>
        </p:grpSp>
      </p:grpSp>
      <p:grpSp>
        <p:nvGrpSpPr>
          <p:cNvPr id="30" name="Plus button">
            <a:extLst>
              <a:ext uri="{FF2B5EF4-FFF2-40B4-BE49-F238E27FC236}">
                <a16:creationId xmlns:a16="http://schemas.microsoft.com/office/drawing/2014/main" id="{776ED835-17E8-4DB0-888F-F3A1DE6E1739}"/>
              </a:ext>
            </a:extLst>
          </p:cNvPr>
          <p:cNvGrpSpPr/>
          <p:nvPr/>
        </p:nvGrpSpPr>
        <p:grpSpPr>
          <a:xfrm>
            <a:off x="5186458" y="3513805"/>
            <a:ext cx="1422190" cy="1422190"/>
            <a:chOff x="5331995" y="5526962"/>
            <a:chExt cx="887426" cy="88742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8A5E992-EDF8-4C53-9809-36FB01339600}"/>
                </a:ext>
              </a:extLst>
            </p:cNvPr>
            <p:cNvSpPr/>
            <p:nvPr/>
          </p:nvSpPr>
          <p:spPr bwMode="auto">
            <a:xfrm>
              <a:off x="5331995" y="5526962"/>
              <a:ext cx="887426" cy="887426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53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7A9238C-89F4-422D-8D62-E6327DB39949}"/>
                </a:ext>
              </a:extLst>
            </p:cNvPr>
            <p:cNvCxnSpPr/>
            <p:nvPr/>
          </p:nvCxnSpPr>
          <p:spPr>
            <a:xfrm>
              <a:off x="5775708" y="5662194"/>
              <a:ext cx="0" cy="616963"/>
            </a:xfrm>
            <a:prstGeom prst="line">
              <a:avLst/>
            </a:prstGeom>
            <a:grpFill/>
            <a:ln w="5715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E0C81C-3E95-4554-86FA-EE63039CC783}"/>
                </a:ext>
              </a:extLst>
            </p:cNvPr>
            <p:cNvCxnSpPr/>
            <p:nvPr/>
          </p:nvCxnSpPr>
          <p:spPr>
            <a:xfrm rot="16200000">
              <a:off x="5775708" y="5662194"/>
              <a:ext cx="0" cy="616963"/>
            </a:xfrm>
            <a:prstGeom prst="line">
              <a:avLst/>
            </a:prstGeom>
            <a:grpFill/>
            <a:ln w="57150">
              <a:solidFill>
                <a:schemeClr val="accent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2418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4154EF-FDDE-4733-9A77-6D253F5A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1545407"/>
            <a:ext cx="8065298" cy="1883593"/>
          </a:xfrm>
        </p:spPr>
        <p:txBody>
          <a:bodyPr/>
          <a:lstStyle/>
          <a:p>
            <a:r>
              <a:rPr lang="en-US" sz="4800"/>
              <a:t>PowerShell Core</a:t>
            </a:r>
            <a:br>
              <a:rPr lang="en-US" sz="4800"/>
            </a:br>
            <a:br>
              <a:rPr lang="en-US" sz="800"/>
            </a:br>
            <a:r>
              <a:rPr lang="en-US" sz="2800"/>
              <a:t>Cross-platform, portable and open-source version of PowerShell built on .NET Core</a:t>
            </a:r>
            <a:br>
              <a:rPr lang="en-US" sz="2800"/>
            </a:br>
            <a:r>
              <a:rPr lang="en-US" sz="2400">
                <a:hlinkClick r:id="rId3"/>
              </a:rPr>
              <a:t>https://github.com/powershell/powershell</a:t>
            </a:r>
            <a:r>
              <a:rPr lang="en-US" sz="2400"/>
              <a:t>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08C1E3-140F-4D71-966E-73315F46EC3F}"/>
              </a:ext>
            </a:extLst>
          </p:cNvPr>
          <p:cNvSpPr/>
          <p:nvPr/>
        </p:nvSpPr>
        <p:spPr bwMode="auto">
          <a:xfrm>
            <a:off x="585215" y="4514850"/>
            <a:ext cx="6479613" cy="118975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18288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Announcement: PowerShell Core 6.1 Release</a:t>
            </a:r>
          </a:p>
          <a:p>
            <a:r>
              <a:rPr lang="en-US" sz="2400" dirty="0">
                <a:hlinkClick r:id="rId4"/>
              </a:rPr>
              <a:t>http://aka.ms/getPS6</a:t>
            </a:r>
            <a:r>
              <a:rPr lang="en-US" sz="2400" dirty="0"/>
              <a:t> </a:t>
            </a:r>
            <a:endParaRPr lang="en-US" sz="2400" dirty="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123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/>
              <a:t>PowerShell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6"/>
            <a:ext cx="11018520" cy="50443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PowerShell Core is the future of PowerShell built on .NET Core</a:t>
            </a:r>
          </a:p>
          <a:p>
            <a:r>
              <a:rPr lang="en-US" dirty="0"/>
              <a:t>Cross-platform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Run in whatever environment or OS makes sense for you</a:t>
            </a:r>
          </a:p>
          <a:p>
            <a:r>
              <a:rPr lang="en-US" dirty="0"/>
              <a:t>Self-contained and side-by-side</a:t>
            </a:r>
          </a:p>
          <a:p>
            <a:pPr lvl="1"/>
            <a:r>
              <a:rPr lang="en-US" dirty="0"/>
              <a:t>“No reboot” installation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Universal management platform independent of your OS</a:t>
            </a:r>
          </a:p>
          <a:p>
            <a:r>
              <a:rPr lang="en-US" dirty="0"/>
              <a:t>Open-source</a:t>
            </a:r>
          </a:p>
          <a:p>
            <a:pPr lvl="1"/>
            <a:r>
              <a:rPr lang="en-US" dirty="0"/>
              <a:t>Direct line to the PowerShell team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Share the collective contributions of the PowerShell community</a:t>
            </a:r>
          </a:p>
          <a:p>
            <a:r>
              <a:rPr lang="en-US" dirty="0"/>
              <a:t>Manage your heterogenous environments in the hybrid cloud</a:t>
            </a:r>
          </a:p>
          <a:p>
            <a:pPr lvl="1"/>
            <a:r>
              <a:rPr lang="en-US" dirty="0"/>
              <a:t>“Anything, anywhere”</a:t>
            </a:r>
          </a:p>
        </p:txBody>
      </p:sp>
    </p:spTree>
    <p:extLst>
      <p:ext uri="{BB962C8B-B14F-4D97-AF65-F5344CB8AC3E}">
        <p14:creationId xmlns:p14="http://schemas.microsoft.com/office/powerpoint/2010/main" val="6168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2.xml><?xml version="1.0" encoding="utf-8"?>
<a:theme xmlns:a="http://schemas.openxmlformats.org/drawingml/2006/main" name="1_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_v03.potx" id="{5E894424-2207-423C-A364-F5291691CAB1}" vid="{DF080804-2077-43CC-975F-A513A0AE6AD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71E15D9413F44A6D08BC4844FC196" ma:contentTypeVersion="2" ma:contentTypeDescription="Create a new document." ma:contentTypeScope="" ma:versionID="9ac94d18d25633e36a06473f53a27efb">
  <xsd:schema xmlns:xsd="http://www.w3.org/2001/XMLSchema" xmlns:xs="http://www.w3.org/2001/XMLSchema" xmlns:p="http://schemas.microsoft.com/office/2006/metadata/properties" xmlns:ns2="de5a5c31-cb74-4fb4-ab10-d6928d47eaa3" targetNamespace="http://schemas.microsoft.com/office/2006/metadata/properties" ma:root="true" ma:fieldsID="4a40a5c49dd17efbbbb7dbdb5c75a0cf" ns2:_="">
    <xsd:import namespace="de5a5c31-cb74-4fb4-ab10-d6928d47ea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a5c31-cb74-4fb4-ab10-d6928d47e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FDF680-FB10-469C-8E33-4A38181D0A0B}"/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5a4b3278-325d-441a-b38f-6f1926bc734e"/>
    <ds:schemaRef ds:uri="http://purl.org/dc/terms/"/>
    <ds:schemaRef ds:uri="http://schemas.microsoft.com/office/infopath/2007/PartnerControls"/>
    <ds:schemaRef ds:uri="9d1f81f6-e953-47ea-988e-33ed651c58e6"/>
    <ds:schemaRef ds:uri="230e9df3-be65-4c73-a93b-d1236ebd677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1872</Words>
  <Application>Microsoft Office PowerPoint</Application>
  <PresentationFormat>Widescreen</PresentationFormat>
  <Paragraphs>379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Malgun Gothic</vt:lpstr>
      <vt:lpstr>Arial</vt:lpstr>
      <vt:lpstr>Calibri</vt:lpstr>
      <vt:lpstr>Consolas</vt:lpstr>
      <vt:lpstr>Segoe Semibold</vt:lpstr>
      <vt:lpstr>Segoe UI</vt:lpstr>
      <vt:lpstr>Segoe UI Light</vt:lpstr>
      <vt:lpstr>Segoe UI Semibold</vt:lpstr>
      <vt:lpstr>Segoe UI Semilight</vt:lpstr>
      <vt:lpstr>Times New Roman</vt:lpstr>
      <vt:lpstr>Wingdings</vt:lpstr>
      <vt:lpstr>5-50203_Microsoft_Ignite_Template</vt:lpstr>
      <vt:lpstr>1_5-50203_Microsoft_Ignite_Template</vt:lpstr>
      <vt:lpstr>What’s New in PowerShell</vt:lpstr>
      <vt:lpstr>The Power of the Shell</vt:lpstr>
      <vt:lpstr>The Power of the Shell</vt:lpstr>
      <vt:lpstr>PowerShell Themes</vt:lpstr>
      <vt:lpstr>Cloud changes everything</vt:lpstr>
      <vt:lpstr>New Mission - Support Digital Transformation</vt:lpstr>
      <vt:lpstr>Shifts in Management</vt:lpstr>
      <vt:lpstr>PowerShell Core  Cross-platform, portable and open-source version of PowerShell built on .NET Core https://github.com/powershell/powershell  </vt:lpstr>
      <vt:lpstr>PowerShell Core</vt:lpstr>
      <vt:lpstr>PowerShell Core 6.0</vt:lpstr>
      <vt:lpstr>Delighters</vt:lpstr>
      <vt:lpstr>PowerShell Core 6.1</vt:lpstr>
      <vt:lpstr>Increased Coverage</vt:lpstr>
      <vt:lpstr>PowerShell Core – Community and Usage</vt:lpstr>
      <vt:lpstr>What About Windows PowerShell?</vt:lpstr>
      <vt:lpstr>OpenSSH in Windows  Provides an easy and secure remote management in hybrid environment  https://github.com/PowerShell/Win32-OpenSSH </vt:lpstr>
      <vt:lpstr>OpenSSH in Windows</vt:lpstr>
      <vt:lpstr>Cross-platform remoting</vt:lpstr>
      <vt:lpstr>PowerShell Gallery The Place to Share &amp; Acquire PowerShell Code https://www.powershellgallery.com  </vt:lpstr>
      <vt:lpstr>PowerShell Gallery</vt:lpstr>
      <vt:lpstr>PowerShell Gallery</vt:lpstr>
      <vt:lpstr>PowerShell in Azure Cloud Shell  Your managed admin console in Azure https://shell.azure.com/powershell </vt:lpstr>
      <vt:lpstr>Azure Cloud Shell</vt:lpstr>
      <vt:lpstr>PowerShell in Cloud Shell</vt:lpstr>
      <vt:lpstr>PowerShell Themes</vt:lpstr>
      <vt:lpstr>Announcements</vt:lpstr>
      <vt:lpstr>What’s next?</vt:lpstr>
      <vt:lpstr>Azure security &amp; management sessions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Brieanne Vanderpool</dc:creator>
  <cp:keywords>Microsoft Ignite</cp:keywords>
  <cp:lastModifiedBy>Steve Scholz</cp:lastModifiedBy>
  <cp:revision>7</cp:revision>
  <dcterms:modified xsi:type="dcterms:W3CDTF">2018-10-15T22:46:26Z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0x01010073A71E15D9413F44A6D08BC4844FC196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36;#Orange County Convention Center|bd993e89-aa48-4695-84e0-3b53e88b1a79</vt:lpwstr>
  </property>
  <property fmtid="{D5CDD505-2E9C-101B-9397-08002B2CF9AE}" pid="7" name="Track">
    <vt:lpwstr/>
  </property>
  <property fmtid="{D5CDD505-2E9C-101B-9397-08002B2CF9AE}" pid="8" name="Event Location">
    <vt:lpwstr>88;#Orlando|8cc4ed56-1866-4501-a22c-89aafde6f59b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maryfj@microsoft.com</vt:lpwstr>
  </property>
  <property fmtid="{D5CDD505-2E9C-101B-9397-08002B2CF9AE}" pid="15" name="MSIP_Label_f42aa342-8706-4288-bd11-ebb85995028c_SetDate">
    <vt:lpwstr>2017-08-29T14:27:20.8568347-07:00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  <property fmtid="{D5CDD505-2E9C-101B-9397-08002B2CF9AE}" pid="20" name="TaxKeyword">
    <vt:lpwstr>87;#Microsoft Ignite|9323c522-fe4b-4922-816b-10a1920d7afb</vt:lpwstr>
  </property>
  <property fmtid="{D5CDD505-2E9C-101B-9397-08002B2CF9AE}" pid="21" name="Event Name">
    <vt:lpwstr>35;#Microsoft Ignite|9323c522-fe4b-4922-816b-10a1920d7afb</vt:lpwstr>
  </property>
  <property fmtid="{D5CDD505-2E9C-101B-9397-08002B2CF9AE}" pid="22" name="Audience1">
    <vt:lpwstr/>
  </property>
</Properties>
</file>